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5"/>
  </p:notesMasterIdLst>
  <p:sldIdLst>
    <p:sldId id="256" r:id="rId2"/>
    <p:sldId id="275" r:id="rId3"/>
    <p:sldId id="258" r:id="rId4"/>
    <p:sldId id="257" r:id="rId5"/>
    <p:sldId id="279" r:id="rId6"/>
    <p:sldId id="264" r:id="rId7"/>
    <p:sldId id="260" r:id="rId8"/>
    <p:sldId id="270" r:id="rId9"/>
    <p:sldId id="262" r:id="rId10"/>
    <p:sldId id="269" r:id="rId11"/>
    <p:sldId id="266" r:id="rId12"/>
    <p:sldId id="267" r:id="rId13"/>
    <p:sldId id="268" r:id="rId14"/>
    <p:sldId id="271" r:id="rId15"/>
    <p:sldId id="280" r:id="rId16"/>
    <p:sldId id="259" r:id="rId17"/>
    <p:sldId id="277" r:id="rId18"/>
    <p:sldId id="274" r:id="rId19"/>
    <p:sldId id="281" r:id="rId20"/>
    <p:sldId id="272" r:id="rId21"/>
    <p:sldId id="273" r:id="rId22"/>
    <p:sldId id="263" r:id="rId23"/>
    <p:sldId id="276" r:id="rId2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微软雅黑" pitchFamily="34" charset="-122"/>
        <a:cs typeface="+mn-cs"/>
      </a:defRPr>
    </a:lvl1pPr>
    <a:lvl2pPr marL="457200" algn="l" rtl="0" fontAlgn="base">
      <a:spcBef>
        <a:spcPct val="0"/>
      </a:spcBef>
      <a:spcAft>
        <a:spcPct val="0"/>
      </a:spcAft>
      <a:defRPr kern="1200">
        <a:solidFill>
          <a:schemeClr val="tx1"/>
        </a:solidFill>
        <a:latin typeface="Arial" charset="0"/>
        <a:ea typeface="微软雅黑" pitchFamily="34" charset="-122"/>
        <a:cs typeface="+mn-cs"/>
      </a:defRPr>
    </a:lvl2pPr>
    <a:lvl3pPr marL="914400" algn="l" rtl="0" fontAlgn="base">
      <a:spcBef>
        <a:spcPct val="0"/>
      </a:spcBef>
      <a:spcAft>
        <a:spcPct val="0"/>
      </a:spcAft>
      <a:defRPr kern="1200">
        <a:solidFill>
          <a:schemeClr val="tx1"/>
        </a:solidFill>
        <a:latin typeface="Arial" charset="0"/>
        <a:ea typeface="微软雅黑" pitchFamily="34" charset="-122"/>
        <a:cs typeface="+mn-cs"/>
      </a:defRPr>
    </a:lvl3pPr>
    <a:lvl4pPr marL="1371600" algn="l" rtl="0" fontAlgn="base">
      <a:spcBef>
        <a:spcPct val="0"/>
      </a:spcBef>
      <a:spcAft>
        <a:spcPct val="0"/>
      </a:spcAft>
      <a:defRPr kern="1200">
        <a:solidFill>
          <a:schemeClr val="tx1"/>
        </a:solidFill>
        <a:latin typeface="Arial" charset="0"/>
        <a:ea typeface="微软雅黑" pitchFamily="34" charset="-122"/>
        <a:cs typeface="+mn-cs"/>
      </a:defRPr>
    </a:lvl4pPr>
    <a:lvl5pPr marL="1828800" algn="l" rtl="0" fontAlgn="base">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15" autoAdjust="0"/>
    <p:restoredTop sz="81043" autoAdjust="0"/>
  </p:normalViewPr>
  <p:slideViewPr>
    <p:cSldViewPr>
      <p:cViewPr varScale="1">
        <p:scale>
          <a:sx n="127" d="100"/>
          <a:sy n="127" d="100"/>
        </p:scale>
        <p:origin x="892" y="80"/>
      </p:cViewPr>
      <p:guideLst>
        <p:guide orient="horz" pos="2160"/>
        <p:guide pos="2880"/>
      </p:guideLst>
    </p:cSldViewPr>
  </p:slideViewPr>
  <p:outlineViewPr>
    <p:cViewPr>
      <p:scale>
        <a:sx n="33" d="100"/>
        <a:sy n="33" d="100"/>
      </p:scale>
      <p:origin x="0" y="1474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ea typeface="宋体" pitchFamily="2" charset="-122"/>
              </a:defRPr>
            </a:lvl1pPr>
          </a:lstStyle>
          <a:p>
            <a:endParaRPr lang="en-US" altLang="zh-CN"/>
          </a:p>
        </p:txBody>
      </p:sp>
      <p:sp>
        <p:nvSpPr>
          <p:cNvPr id="40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ea typeface="宋体" pitchFamily="2" charset="-122"/>
              </a:defRPr>
            </a:lvl1pPr>
          </a:lstStyle>
          <a:p>
            <a:endParaRPr lang="en-US" altLang="zh-CN"/>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0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ea typeface="宋体" pitchFamily="2" charset="-122"/>
              </a:defRPr>
            </a:lvl1pPr>
          </a:lstStyle>
          <a:p>
            <a:endParaRPr lang="en-US" altLang="zh-CN"/>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ea typeface="宋体" pitchFamily="2" charset="-122"/>
              </a:defRPr>
            </a:lvl1pPr>
          </a:lstStyle>
          <a:p>
            <a:fld id="{D63B51B0-16A5-49F5-8C6D-F9BB90A1F76E}" type="slidenum">
              <a:rPr lang="en-US" altLang="zh-CN"/>
              <a:pPr/>
              <a:t>‹#›</a:t>
            </a:fld>
            <a:endParaRPr lang="en-US" altLang="zh-CN"/>
          </a:p>
        </p:txBody>
      </p:sp>
    </p:spTree>
    <p:extLst>
      <p:ext uri="{BB962C8B-B14F-4D97-AF65-F5344CB8AC3E}">
        <p14:creationId xmlns:p14="http://schemas.microsoft.com/office/powerpoint/2010/main" val="239471977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0CB33-4B1C-4B04-8964-B5FCE1948BB8}" type="slidenum">
              <a:rPr lang="en-US" altLang="zh-CN"/>
              <a:pPr/>
              <a:t>1</a:t>
            </a:fld>
            <a:endParaRPr lang="en-US" altLang="zh-CN"/>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083FB9-1CD7-46A1-B5AB-5703C9327C54}" type="slidenum">
              <a:rPr lang="en-US" altLang="zh-CN"/>
              <a:pPr/>
              <a:t>13</a:t>
            </a:fld>
            <a:endParaRPr lang="en-US" altLang="zh-CN"/>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r>
              <a:rPr lang="en-US" altLang="zh-CN" dirty="0"/>
              <a:t>B-2</a:t>
            </a:r>
            <a:r>
              <a:rPr lang="zh-CN" altLang="en-US" dirty="0"/>
              <a:t>，从密苏里的怀特曼空军基地起飞，飞行</a:t>
            </a:r>
            <a:r>
              <a:rPr lang="en-US" altLang="zh-CN" dirty="0"/>
              <a:t>74</a:t>
            </a:r>
            <a:r>
              <a:rPr lang="zh-CN" altLang="en-US" dirty="0"/>
              <a:t>小时；</a:t>
            </a:r>
            <a:endParaRPr lang="en-US" altLang="zh-CN" dirty="0"/>
          </a:p>
          <a:p>
            <a:r>
              <a:rPr lang="en-US" altLang="zh-CN" dirty="0"/>
              <a:t>B-52</a:t>
            </a:r>
            <a:r>
              <a:rPr lang="zh-CN" altLang="en-US" dirty="0"/>
              <a:t>，从印度洋迪戈加西亚起飞。</a:t>
            </a:r>
            <a:r>
              <a:rPr lang="en-US" altLang="zh-CN" dirty="0"/>
              <a:t>——P270</a:t>
            </a:r>
            <a:r>
              <a:rPr lang="zh-CN" altLang="en-US" dirty="0"/>
              <a:t>，</a:t>
            </a:r>
            <a:r>
              <a:rPr lang="en-US" altLang="zh-CN" dirty="0"/>
              <a:t>《Known &amp; Unknown》</a:t>
            </a:r>
            <a:r>
              <a:rPr lang="zh-CN" altLang="en-US" dirty="0"/>
              <a:t>。</a:t>
            </a:r>
            <a:endParaRPr lang="en-US" altLang="zh-CN" dirty="0"/>
          </a:p>
          <a:p>
            <a:r>
              <a:rPr lang="zh-CN" altLang="en-US" dirty="0"/>
              <a:t>无人机作战的视频可直接传输到</a:t>
            </a:r>
            <a:r>
              <a:rPr lang="en-US" altLang="zh-CN" dirty="0"/>
              <a:t>Pentagon</a:t>
            </a:r>
            <a:r>
              <a:rPr lang="zh-CN" altLang="en-US" dirty="0"/>
              <a:t>。</a:t>
            </a:r>
            <a:r>
              <a:rPr lang="en-US" altLang="zh-CN" dirty="0"/>
              <a:t>——P280</a:t>
            </a:r>
            <a:r>
              <a:rPr lang="zh-CN" altLang="en-US"/>
              <a:t>，同上。</a:t>
            </a:r>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t>
            </a:r>
            <a:r>
              <a:rPr lang="zh-CN" altLang="en-US"/>
              <a:t>我在指挥中央司令部</a:t>
            </a:r>
            <a:r>
              <a:rPr lang="en-US" altLang="zh-CN"/>
              <a:t>》</a:t>
            </a:r>
            <a:r>
              <a:rPr lang="zh-CN" altLang="en-US"/>
              <a:t>，</a:t>
            </a:r>
            <a:r>
              <a:rPr lang="en-US" altLang="zh-CN"/>
              <a:t>P39~41</a:t>
            </a:r>
            <a:endParaRPr lang="zh-CN" altLang="en-US"/>
          </a:p>
        </p:txBody>
      </p:sp>
      <p:sp>
        <p:nvSpPr>
          <p:cNvPr id="4" name="灯片编号占位符 3"/>
          <p:cNvSpPr>
            <a:spLocks noGrp="1"/>
          </p:cNvSpPr>
          <p:nvPr>
            <p:ph type="sldNum" sz="quarter" idx="10"/>
          </p:nvPr>
        </p:nvSpPr>
        <p:spPr/>
        <p:txBody>
          <a:bodyPr/>
          <a:lstStyle/>
          <a:p>
            <a:fld id="{D63B51B0-16A5-49F5-8C6D-F9BB90A1F76E}" type="slidenum">
              <a:rPr lang="en-US" altLang="zh-CN" smtClean="0"/>
              <a:pPr/>
              <a:t>15</a:t>
            </a:fld>
            <a:endParaRPr lang="en-US" altLang="zh-CN"/>
          </a:p>
        </p:txBody>
      </p:sp>
    </p:spTree>
    <p:extLst>
      <p:ext uri="{BB962C8B-B14F-4D97-AF65-F5344CB8AC3E}">
        <p14:creationId xmlns:p14="http://schemas.microsoft.com/office/powerpoint/2010/main" val="3469153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DA5375-821E-4C0D-A3B1-8A4572D0B7C5}" type="slidenum">
              <a:rPr lang="en-US" altLang="zh-CN"/>
              <a:pPr/>
              <a:t>16</a:t>
            </a:fld>
            <a:endParaRPr lang="en-US" altLang="zh-CN"/>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zh-CN" altLang="en-US"/>
              <a:t>红十字会大楼遭受两次精确轰炸</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助攻马扎里沙里夫的美特种部队约</a:t>
            </a:r>
            <a:r>
              <a:rPr lang="en-US" altLang="zh-CN" dirty="0"/>
              <a:t>100</a:t>
            </a:r>
            <a:r>
              <a:rPr lang="zh-CN" altLang="en-US" dirty="0"/>
              <a:t>人，以</a:t>
            </a:r>
            <a:r>
              <a:rPr lang="en-US" altLang="zh-CN" dirty="0"/>
              <a:t>5</a:t>
            </a:r>
            <a:r>
              <a:rPr lang="zh-CN" altLang="en-US" dirty="0"/>
              <a:t>人或</a:t>
            </a:r>
            <a:r>
              <a:rPr lang="en-US" altLang="zh-CN" dirty="0"/>
              <a:t>12</a:t>
            </a:r>
            <a:r>
              <a:rPr lang="zh-CN" altLang="en-US" dirty="0"/>
              <a:t>人为一组行动。这些人是特别挑选的以能在高原地区作战，看上去与北方联盟士兵并无不同（美制服与阿富汗部落制服结合、留胡须、骑马）。携带防化制服与防毒面具。骑马是先学的。马鞍是从澳大利亚运来的。为解决风沙、腿部摩擦</a:t>
            </a:r>
            <a:r>
              <a:rPr lang="en-US" altLang="zh-CN" dirty="0"/>
              <a:t>&amp;</a:t>
            </a:r>
            <a:r>
              <a:rPr lang="zh-CN" altLang="en-US" dirty="0"/>
              <a:t>肌肉酸痛而无法走路问题，使用凡士林，最后用连裤袜。</a:t>
            </a:r>
          </a:p>
        </p:txBody>
      </p:sp>
      <p:sp>
        <p:nvSpPr>
          <p:cNvPr id="4" name="灯片编号占位符 3"/>
          <p:cNvSpPr>
            <a:spLocks noGrp="1"/>
          </p:cNvSpPr>
          <p:nvPr>
            <p:ph type="sldNum" sz="quarter" idx="10"/>
          </p:nvPr>
        </p:nvSpPr>
        <p:spPr/>
        <p:txBody>
          <a:bodyPr/>
          <a:lstStyle/>
          <a:p>
            <a:fld id="{D63B51B0-16A5-49F5-8C6D-F9BB90A1F76E}" type="slidenum">
              <a:rPr lang="en-US" altLang="zh-CN" smtClean="0"/>
              <a:pPr/>
              <a:t>17</a:t>
            </a:fld>
            <a:endParaRPr lang="en-US" altLang="zh-CN"/>
          </a:p>
        </p:txBody>
      </p:sp>
    </p:spTree>
    <p:extLst>
      <p:ext uri="{BB962C8B-B14F-4D97-AF65-F5344CB8AC3E}">
        <p14:creationId xmlns:p14="http://schemas.microsoft.com/office/powerpoint/2010/main" val="1018910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Tora Bora</a:t>
            </a:r>
            <a:r>
              <a:rPr lang="zh-CN" altLang="en-US"/>
              <a:t>战役最初打的是地面战。直升机难以进入</a:t>
            </a:r>
            <a:r>
              <a:rPr lang="en-US" altLang="zh-CN" dirty="0" err="1"/>
              <a:t>Tora</a:t>
            </a:r>
            <a:r>
              <a:rPr lang="en-US" altLang="zh-CN" dirty="0"/>
              <a:t> Bora</a:t>
            </a:r>
            <a:r>
              <a:rPr lang="zh-CN" altLang="en-US"/>
              <a:t>山区。</a:t>
            </a:r>
            <a:endParaRPr lang="en-US" altLang="zh-CN"/>
          </a:p>
          <a:p>
            <a:r>
              <a:rPr lang="zh-CN" altLang="en-US"/>
              <a:t>士兵</a:t>
            </a:r>
            <a:r>
              <a:rPr lang="zh-CN" altLang="en-US" dirty="0"/>
              <a:t>背负近</a:t>
            </a:r>
            <a:r>
              <a:rPr lang="en-US" altLang="zh-CN" dirty="0"/>
              <a:t>60kg</a:t>
            </a:r>
            <a:r>
              <a:rPr lang="zh-CN" altLang="en-US" dirty="0"/>
              <a:t>装备，行动</a:t>
            </a:r>
            <a:r>
              <a:rPr lang="zh-CN" altLang="en-US"/>
              <a:t>迟缓。</a:t>
            </a:r>
            <a:endParaRPr lang="en-US" altLang="zh-CN"/>
          </a:p>
          <a:p>
            <a:r>
              <a:rPr lang="zh-CN" altLang="en-US"/>
              <a:t>蟒蛇行动中一战例（</a:t>
            </a:r>
            <a:r>
              <a:rPr lang="en-US" altLang="zh-CN"/>
              <a:t>P83~P86</a:t>
            </a:r>
            <a:r>
              <a:rPr lang="zh-CN" altLang="en-US"/>
              <a:t>）：海豹队员</a:t>
            </a:r>
            <a:r>
              <a:rPr lang="en-US" altLang="zh-CN"/>
              <a:t>Neil Roberts</a:t>
            </a:r>
            <a:r>
              <a:rPr lang="zh-CN" altLang="en-US"/>
              <a:t>在所乘直升机被</a:t>
            </a:r>
            <a:r>
              <a:rPr lang="en-US" altLang="zh-CN"/>
              <a:t>RPG</a:t>
            </a:r>
            <a:r>
              <a:rPr lang="zh-CN" altLang="en-US"/>
              <a:t>击中掉头的瞬间被抛下，携</a:t>
            </a:r>
            <a:r>
              <a:rPr lang="en-US" altLang="zh-CN"/>
              <a:t>20</a:t>
            </a:r>
            <a:r>
              <a:rPr lang="zh-CN" altLang="en-US"/>
              <a:t>名增援直升机又被击落，后派</a:t>
            </a:r>
            <a:r>
              <a:rPr lang="en-US" altLang="zh-CN"/>
              <a:t>A-10</a:t>
            </a:r>
            <a:r>
              <a:rPr lang="en-US" altLang="zh-CN" baseline="0"/>
              <a:t> &amp; AC-130 </a:t>
            </a:r>
            <a:r>
              <a:rPr lang="zh-CN" altLang="en-US" baseline="0"/>
              <a:t>用机枪扫射（距敌仅</a:t>
            </a:r>
            <a:r>
              <a:rPr lang="en-US" altLang="zh-CN" baseline="0"/>
              <a:t>50</a:t>
            </a:r>
            <a:r>
              <a:rPr lang="zh-CN" altLang="en-US" baseline="0"/>
              <a:t>码）。战斗了一晚，美军阵亡</a:t>
            </a:r>
            <a:r>
              <a:rPr lang="en-US" altLang="zh-CN" baseline="0"/>
              <a:t>6</a:t>
            </a:r>
            <a:r>
              <a:rPr lang="zh-CN" altLang="en-US" baseline="0"/>
              <a:t>人，</a:t>
            </a:r>
            <a:r>
              <a:rPr lang="en-US" altLang="zh-CN" baseline="0"/>
              <a:t>3</a:t>
            </a:r>
            <a:r>
              <a:rPr lang="zh-CN" altLang="en-US" baseline="0"/>
              <a:t>人无恙</a:t>
            </a:r>
            <a:endParaRPr lang="zh-CN" altLang="en-US" dirty="0"/>
          </a:p>
        </p:txBody>
      </p:sp>
      <p:sp>
        <p:nvSpPr>
          <p:cNvPr id="4" name="灯片编号占位符 3"/>
          <p:cNvSpPr>
            <a:spLocks noGrp="1"/>
          </p:cNvSpPr>
          <p:nvPr>
            <p:ph type="sldNum" sz="quarter" idx="10"/>
          </p:nvPr>
        </p:nvSpPr>
        <p:spPr/>
        <p:txBody>
          <a:bodyPr/>
          <a:lstStyle/>
          <a:p>
            <a:fld id="{D63B51B0-16A5-49F5-8C6D-F9BB90A1F76E}" type="slidenum">
              <a:rPr lang="en-US" altLang="zh-CN" smtClean="0"/>
              <a:pPr/>
              <a:t>18</a:t>
            </a:fld>
            <a:endParaRPr lang="en-US" altLang="zh-CN"/>
          </a:p>
        </p:txBody>
      </p:sp>
    </p:spTree>
    <p:extLst>
      <p:ext uri="{BB962C8B-B14F-4D97-AF65-F5344CB8AC3E}">
        <p14:creationId xmlns:p14="http://schemas.microsoft.com/office/powerpoint/2010/main" val="2088080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阿富汗战俘来自国家：美国、埃及、沙特、巴基斯坦等</a:t>
            </a:r>
          </a:p>
        </p:txBody>
      </p:sp>
      <p:sp>
        <p:nvSpPr>
          <p:cNvPr id="4" name="灯片编号占位符 3"/>
          <p:cNvSpPr>
            <a:spLocks noGrp="1"/>
          </p:cNvSpPr>
          <p:nvPr>
            <p:ph type="sldNum" sz="quarter" idx="10"/>
          </p:nvPr>
        </p:nvSpPr>
        <p:spPr/>
        <p:txBody>
          <a:bodyPr/>
          <a:lstStyle/>
          <a:p>
            <a:fld id="{D63B51B0-16A5-49F5-8C6D-F9BB90A1F76E}" type="slidenum">
              <a:rPr lang="en-US" altLang="zh-CN" smtClean="0"/>
              <a:pPr/>
              <a:t>20</a:t>
            </a:fld>
            <a:endParaRPr lang="en-US" altLang="zh-CN"/>
          </a:p>
        </p:txBody>
      </p:sp>
    </p:spTree>
    <p:extLst>
      <p:ext uri="{BB962C8B-B14F-4D97-AF65-F5344CB8AC3E}">
        <p14:creationId xmlns:p14="http://schemas.microsoft.com/office/powerpoint/2010/main" val="3726629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 </a:t>
            </a:r>
            <a:r>
              <a:rPr lang="en-US" altLang="zh-CN" dirty="0"/>
              <a:t>iCasualties.org</a:t>
            </a:r>
            <a:endParaRPr lang="zh-CN" altLang="en-US" dirty="0"/>
          </a:p>
        </p:txBody>
      </p:sp>
      <p:sp>
        <p:nvSpPr>
          <p:cNvPr id="4" name="灯片编号占位符 3"/>
          <p:cNvSpPr>
            <a:spLocks noGrp="1"/>
          </p:cNvSpPr>
          <p:nvPr>
            <p:ph type="sldNum" sz="quarter" idx="10"/>
          </p:nvPr>
        </p:nvSpPr>
        <p:spPr/>
        <p:txBody>
          <a:bodyPr/>
          <a:lstStyle/>
          <a:p>
            <a:fld id="{D63B51B0-16A5-49F5-8C6D-F9BB90A1F76E}" type="slidenum">
              <a:rPr lang="en-US" altLang="zh-CN" smtClean="0"/>
              <a:pPr/>
              <a:t>23</a:t>
            </a:fld>
            <a:endParaRPr lang="en-US" altLang="zh-CN"/>
          </a:p>
        </p:txBody>
      </p:sp>
    </p:spTree>
    <p:extLst>
      <p:ext uri="{BB962C8B-B14F-4D97-AF65-F5344CB8AC3E}">
        <p14:creationId xmlns:p14="http://schemas.microsoft.com/office/powerpoint/2010/main" val="132592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7A235-A019-4DFC-8320-B0548E931175}" type="slidenum">
              <a:rPr lang="en-US" altLang="zh-CN"/>
              <a:pPr/>
              <a:t>3</a:t>
            </a:fld>
            <a:endParaRPr lang="en-US" altLang="zh-CN"/>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9409D4-D80A-441C-834D-0C483D75871C}" type="slidenum">
              <a:rPr lang="en-US" altLang="zh-CN"/>
              <a:pPr/>
              <a:t>4</a:t>
            </a:fld>
            <a:endParaRPr lang="en-US" altLang="zh-CN"/>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CB9DFD-006F-491B-9726-7D2181861777}" type="slidenum">
              <a:rPr lang="en-US" altLang="zh-CN"/>
              <a:pPr/>
              <a:t>6</a:t>
            </a:fld>
            <a:endParaRPr lang="en-US" altLang="zh-CN"/>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0B210D-42ED-4650-97F4-C86E1AD3ACD0}" type="slidenum">
              <a:rPr lang="en-US" altLang="zh-CN"/>
              <a:pPr/>
              <a:t>7</a:t>
            </a:fld>
            <a:endParaRPr lang="en-US" altLang="zh-CN"/>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DE3E52-4BB1-4B5E-ACAD-08A091CA5E27}" type="slidenum">
              <a:rPr lang="en-US" altLang="zh-CN"/>
              <a:pPr/>
              <a:t>9</a:t>
            </a:fld>
            <a:endParaRPr lang="en-US" altLang="zh-CN"/>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D9A406-8239-421C-BF16-2D429E8FF46A}" type="slidenum">
              <a:rPr lang="en-US" altLang="zh-CN"/>
              <a:pPr/>
              <a:t>10</a:t>
            </a:fld>
            <a:endParaRPr lang="en-US" altLang="zh-CN"/>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4E8A05-4289-4C2C-884C-4DA9E9987C65}" type="slidenum">
              <a:rPr lang="en-US" altLang="zh-CN"/>
              <a:pPr/>
              <a:t>11</a:t>
            </a:fld>
            <a:endParaRPr lang="en-US" altLang="zh-CN"/>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93FB2A-C3FD-4965-9684-C02FFEC53DA7}" type="slidenum">
              <a:rPr lang="en-US" altLang="zh-CN"/>
              <a:pPr/>
              <a:t>12</a:t>
            </a:fld>
            <a:endParaRPr lang="en-US" altLang="zh-CN"/>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xfrm>
            <a:off x="685800" y="1700213"/>
            <a:ext cx="7772400" cy="1470025"/>
          </a:xfrm>
        </p:spPr>
        <p:txBody>
          <a:bodyPr/>
          <a:lstStyle>
            <a:lvl1pPr>
              <a:defRPr sz="4800">
                <a:solidFill>
                  <a:schemeClr val="tx1"/>
                </a:solidFill>
              </a:defRPr>
            </a:lvl1pPr>
          </a:lstStyle>
          <a:p>
            <a:r>
              <a:rPr lang="zh-CN" altLang="en-US"/>
              <a:t>单击此处编辑母版标题样式</a:t>
            </a:r>
          </a:p>
        </p:txBody>
      </p:sp>
      <p:sp>
        <p:nvSpPr>
          <p:cNvPr id="11268" name="Rectangle 4"/>
          <p:cNvSpPr>
            <a:spLocks noGrp="1" noChangeArrowheads="1"/>
          </p:cNvSpPr>
          <p:nvPr>
            <p:ph type="subTitle" idx="1"/>
          </p:nvPr>
        </p:nvSpPr>
        <p:spPr>
          <a:xfrm>
            <a:off x="1371600" y="3455988"/>
            <a:ext cx="6400800" cy="1752600"/>
          </a:xfrm>
        </p:spPr>
        <p:txBody>
          <a:bodyPr/>
          <a:lstStyle>
            <a:lvl1pPr marL="0" indent="0" algn="ctr">
              <a:buFont typeface="Wingdings" pitchFamily="2" charset="2"/>
              <a:buNone/>
              <a:defRPr sz="3600"/>
            </a:lvl1pPr>
          </a:lstStyle>
          <a:p>
            <a:r>
              <a:rPr lang="zh-CN" altLang="en-US"/>
              <a:t>单击此处编辑母版副标题样式</a:t>
            </a:r>
          </a:p>
        </p:txBody>
      </p:sp>
      <p:sp>
        <p:nvSpPr>
          <p:cNvPr id="11269" name="Rectangle 5"/>
          <p:cNvSpPr>
            <a:spLocks noGrp="1" noChangeArrowheads="1"/>
          </p:cNvSpPr>
          <p:nvPr>
            <p:ph type="dt" sz="half" idx="2"/>
          </p:nvPr>
        </p:nvSpPr>
        <p:spPr>
          <a:xfrm>
            <a:off x="457200" y="6245225"/>
            <a:ext cx="2133600" cy="476250"/>
          </a:xfrm>
        </p:spPr>
        <p:txBody>
          <a:bodyPr>
            <a:normAutofit/>
          </a:bodyPr>
          <a:lstStyle>
            <a:lvl1pPr>
              <a:defRPr>
                <a:latin typeface="+mn-ea"/>
              </a:defRPr>
            </a:lvl1pPr>
          </a:lstStyle>
          <a:p>
            <a:endParaRPr lang="en-US" altLang="zh-CN"/>
          </a:p>
        </p:txBody>
      </p:sp>
      <p:sp>
        <p:nvSpPr>
          <p:cNvPr id="11270" name="Rectangle 6"/>
          <p:cNvSpPr>
            <a:spLocks noGrp="1" noChangeArrowheads="1"/>
          </p:cNvSpPr>
          <p:nvPr>
            <p:ph type="ftr" sz="quarter" idx="3"/>
          </p:nvPr>
        </p:nvSpPr>
        <p:spPr>
          <a:xfrm>
            <a:off x="3124200" y="6245225"/>
            <a:ext cx="2895600" cy="476250"/>
          </a:xfrm>
        </p:spPr>
        <p:txBody>
          <a:bodyPr>
            <a:normAutofit/>
          </a:bodyPr>
          <a:lstStyle>
            <a:lvl1pPr>
              <a:defRPr>
                <a:latin typeface="+mn-ea"/>
              </a:defRPr>
            </a:lvl1pPr>
          </a:lstStyle>
          <a:p>
            <a:endParaRPr lang="en-US" altLang="zh-CN"/>
          </a:p>
        </p:txBody>
      </p:sp>
      <p:sp>
        <p:nvSpPr>
          <p:cNvPr id="11271" name="Rectangle 7"/>
          <p:cNvSpPr>
            <a:spLocks noGrp="1" noChangeArrowheads="1"/>
          </p:cNvSpPr>
          <p:nvPr>
            <p:ph type="sldNum" sz="quarter" idx="4"/>
          </p:nvPr>
        </p:nvSpPr>
        <p:spPr>
          <a:xfrm>
            <a:off x="6553200" y="6245225"/>
            <a:ext cx="2133600" cy="476250"/>
          </a:xfrm>
        </p:spPr>
        <p:txBody>
          <a:bodyPr>
            <a:normAutofit/>
          </a:bodyPr>
          <a:lstStyle>
            <a:lvl1pPr>
              <a:defRPr>
                <a:latin typeface="+mn-ea"/>
              </a:defRPr>
            </a:lvl1pPr>
          </a:lstStyle>
          <a:p>
            <a:fld id="{85ACF0AD-1C29-41F8-B7A8-96D1816DE765}" type="slidenum">
              <a:rPr lang="en-US" altLang="zh-CN" smtClean="0"/>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3CFC919-FE46-4AE1-A4D2-ACEFB89C4877}" type="slidenum">
              <a:rPr lang="en-US" altLang="zh-CN" smtClean="0"/>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D74E1FA-3103-42E7-8A78-4291FB158891}" type="slidenum">
              <a:rPr lang="en-US" altLang="zh-CN" smtClean="0"/>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EEF3F00-03D5-43E0-B9FF-81B0576C598E}" type="slidenum">
              <a:rPr lang="en-US" altLang="zh-CN" smtClean="0"/>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417019"/>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191683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252E22A-010A-4114-A1C7-3C5C5F5B6211}" type="slidenum">
              <a:rPr lang="en-US" altLang="zh-CN" smtClean="0"/>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C955109-46B2-4A03-8717-E31DE4FFD719}" type="slidenum">
              <a:rPr lang="en-US" altLang="zh-CN"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90BA035E-2844-4474-BBCA-2FCF0E053E03}" type="slidenum">
              <a:rPr lang="en-US" altLang="zh-CN" smtClean="0"/>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30A71E22-80A3-4E42-9652-34A33F01AA00}" type="slidenum">
              <a:rPr lang="en-US" altLang="zh-CN" smtClean="0"/>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26304CDD-7BD0-4A70-99AE-41D8BAE14F93}" type="slidenum">
              <a:rPr lang="en-US" altLang="zh-CN" smtClean="0"/>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A348B75-994E-40E5-AE04-94829AF50AC7}" type="slidenum">
              <a:rPr lang="en-US" altLang="zh-CN" smtClean="0"/>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A78A5CC-C974-4661-8EFD-98E199113908}" type="slidenum">
              <a:rPr lang="en-US" altLang="zh-CN" smtClean="0"/>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1371600"/>
          </a:xfrm>
          <a:prstGeom prst="rect">
            <a:avLst/>
          </a:prstGeom>
        </p:spPr>
      </p:pic>
      <p:sp>
        <p:nvSpPr>
          <p:cNvPr id="1026" name="Rectangle 2"/>
          <p:cNvSpPr>
            <a:spLocks noGrp="1" noChangeArrowheads="1"/>
          </p:cNvSpPr>
          <p:nvPr>
            <p:ph type="title"/>
          </p:nvPr>
        </p:nvSpPr>
        <p:spPr bwMode="auto">
          <a:xfrm>
            <a:off x="179388" y="188913"/>
            <a:ext cx="748823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179388" y="1484313"/>
            <a:ext cx="8713787" cy="4824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22275"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defRPr sz="1400" b="1">
                <a:latin typeface="+mn-lt"/>
              </a:defRPr>
            </a:lvl1pPr>
          </a:lstStyle>
          <a:p>
            <a:endParaRPr lang="en-US" altLang="zh-CN"/>
          </a:p>
        </p:txBody>
      </p:sp>
      <p:sp>
        <p:nvSpPr>
          <p:cNvPr id="1029" name="Rectangle 5"/>
          <p:cNvSpPr>
            <a:spLocks noGrp="1" noChangeArrowheads="1"/>
          </p:cNvSpPr>
          <p:nvPr>
            <p:ph type="ftr" sz="quarter" idx="3"/>
          </p:nvPr>
        </p:nvSpPr>
        <p:spPr bwMode="auto">
          <a:xfrm>
            <a:off x="3124200" y="63373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ctr">
              <a:defRPr sz="1400" b="1">
                <a:latin typeface="+mn-lt"/>
              </a:defRPr>
            </a:lvl1pPr>
          </a:lstStyle>
          <a:p>
            <a:endParaRPr lang="en-US" altLang="zh-CN"/>
          </a:p>
        </p:txBody>
      </p:sp>
      <p:sp>
        <p:nvSpPr>
          <p:cNvPr id="1030" name="Rectangle 6"/>
          <p:cNvSpPr>
            <a:spLocks noGrp="1" noChangeArrowheads="1"/>
          </p:cNvSpPr>
          <p:nvPr>
            <p:ph type="sldNum" sz="quarter" idx="4"/>
          </p:nvPr>
        </p:nvSpPr>
        <p:spPr bwMode="auto">
          <a:xfrm>
            <a:off x="6553200"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r">
              <a:defRPr sz="1400" b="1">
                <a:latin typeface="+mn-lt"/>
              </a:defRPr>
            </a:lvl1pPr>
          </a:lstStyle>
          <a:p>
            <a:fld id="{FCFC8B7E-5DD4-447B-9B66-AC9634EC2A65}" type="slidenum">
              <a:rPr lang="en-US" altLang="zh-CN" smtClean="0"/>
              <a:pPr/>
              <a:t>‹#›</a:t>
            </a:fld>
            <a:endParaRPr lang="en-US" altLang="zh-CN"/>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ahoma" pitchFamily="34" charset="0"/>
          <a:ea typeface="微软雅黑" pitchFamily="34" charset="-122"/>
        </a:defRPr>
      </a:lvl2pPr>
      <a:lvl3pPr algn="ctr" rtl="0" eaLnBrk="1" fontAlgn="base" hangingPunct="1">
        <a:spcBef>
          <a:spcPct val="0"/>
        </a:spcBef>
        <a:spcAft>
          <a:spcPct val="0"/>
        </a:spcAft>
        <a:defRPr sz="4400">
          <a:solidFill>
            <a:schemeClr val="tx2"/>
          </a:solidFill>
          <a:latin typeface="Tahoma" pitchFamily="34" charset="0"/>
          <a:ea typeface="微软雅黑" pitchFamily="34" charset="-122"/>
        </a:defRPr>
      </a:lvl3pPr>
      <a:lvl4pPr algn="ctr" rtl="0" eaLnBrk="1" fontAlgn="base" hangingPunct="1">
        <a:spcBef>
          <a:spcPct val="0"/>
        </a:spcBef>
        <a:spcAft>
          <a:spcPct val="0"/>
        </a:spcAft>
        <a:defRPr sz="4400">
          <a:solidFill>
            <a:schemeClr val="tx2"/>
          </a:solidFill>
          <a:latin typeface="Tahoma" pitchFamily="34" charset="0"/>
          <a:ea typeface="微软雅黑" pitchFamily="34" charset="-122"/>
        </a:defRPr>
      </a:lvl4pPr>
      <a:lvl5pPr algn="ctr" rtl="0" eaLnBrk="1" fontAlgn="base" hangingPunct="1">
        <a:spcBef>
          <a:spcPct val="0"/>
        </a:spcBef>
        <a:spcAft>
          <a:spcPct val="0"/>
        </a:spcAft>
        <a:defRPr sz="4400">
          <a:solidFill>
            <a:schemeClr val="tx2"/>
          </a:solidFill>
          <a:latin typeface="Tahoma" pitchFamily="34" charset="0"/>
          <a:ea typeface="微软雅黑" pitchFamily="34" charset="-122"/>
        </a:defRPr>
      </a:lvl5pPr>
      <a:lvl6pPr marL="457200" algn="ctr" rtl="0" eaLnBrk="1" fontAlgn="base" hangingPunct="1">
        <a:spcBef>
          <a:spcPct val="0"/>
        </a:spcBef>
        <a:spcAft>
          <a:spcPct val="0"/>
        </a:spcAft>
        <a:defRPr sz="4400">
          <a:solidFill>
            <a:schemeClr val="tx2"/>
          </a:solidFill>
          <a:latin typeface="Tahoma" pitchFamily="34" charset="0"/>
          <a:ea typeface="微软雅黑" pitchFamily="34" charset="-122"/>
        </a:defRPr>
      </a:lvl6pPr>
      <a:lvl7pPr marL="914400" algn="ctr" rtl="0" eaLnBrk="1" fontAlgn="base" hangingPunct="1">
        <a:spcBef>
          <a:spcPct val="0"/>
        </a:spcBef>
        <a:spcAft>
          <a:spcPct val="0"/>
        </a:spcAft>
        <a:defRPr sz="4400">
          <a:solidFill>
            <a:schemeClr val="tx2"/>
          </a:solidFill>
          <a:latin typeface="Tahoma" pitchFamily="34" charset="0"/>
          <a:ea typeface="微软雅黑" pitchFamily="34" charset="-122"/>
        </a:defRPr>
      </a:lvl7pPr>
      <a:lvl8pPr marL="1371600" algn="ctr" rtl="0" eaLnBrk="1" fontAlgn="base" hangingPunct="1">
        <a:spcBef>
          <a:spcPct val="0"/>
        </a:spcBef>
        <a:spcAft>
          <a:spcPct val="0"/>
        </a:spcAft>
        <a:defRPr sz="4400">
          <a:solidFill>
            <a:schemeClr val="tx2"/>
          </a:solidFill>
          <a:latin typeface="Tahoma" pitchFamily="34" charset="0"/>
          <a:ea typeface="微软雅黑" pitchFamily="34" charset="-122"/>
        </a:defRPr>
      </a:lvl8pPr>
      <a:lvl9pPr marL="1828800" algn="ctr" rtl="0" eaLnBrk="1" fontAlgn="base" hangingPunct="1">
        <a:spcBef>
          <a:spcPct val="0"/>
        </a:spcBef>
        <a:spcAft>
          <a:spcPct val="0"/>
        </a:spcAft>
        <a:defRPr sz="4400">
          <a:solidFill>
            <a:schemeClr val="tx2"/>
          </a:solidFill>
          <a:latin typeface="Tahoma" pitchFamily="34" charset="0"/>
          <a:ea typeface="微软雅黑" pitchFamily="34" charset="-122"/>
        </a:defRPr>
      </a:lvl9pPr>
    </p:titleStyle>
    <p:bodyStyle>
      <a:lvl1pPr marL="342900" indent="-342900" algn="l" rtl="0" eaLnBrk="1" fontAlgn="base" hangingPunct="1">
        <a:spcBef>
          <a:spcPct val="20000"/>
        </a:spcBef>
        <a:spcAft>
          <a:spcPct val="0"/>
        </a:spcAft>
        <a:buFont typeface="Wingdings" pitchFamily="2" charset="2"/>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098" name="Rectangle 2"/>
          <p:cNvSpPr>
            <a:spLocks noGrp="1" noChangeArrowheads="1"/>
          </p:cNvSpPr>
          <p:nvPr>
            <p:ph type="ctrTitle"/>
          </p:nvPr>
        </p:nvSpPr>
        <p:spPr>
          <a:xfrm>
            <a:off x="0" y="188640"/>
            <a:ext cx="9144000" cy="15841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美国入侵阿富汗</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8446" y="1612522"/>
            <a:ext cx="5112568" cy="5112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dirty="0"/>
              <a:t>参战各方</a:t>
            </a:r>
          </a:p>
        </p:txBody>
      </p:sp>
      <p:sp>
        <p:nvSpPr>
          <p:cNvPr id="35843" name="Rectangle 3"/>
          <p:cNvSpPr>
            <a:spLocks noGrp="1" noChangeArrowheads="1"/>
          </p:cNvSpPr>
          <p:nvPr>
            <p:ph idx="1"/>
          </p:nvPr>
        </p:nvSpPr>
        <p:spPr/>
        <p:txBody>
          <a:bodyPr/>
          <a:lstStyle/>
          <a:p>
            <a:r>
              <a:rPr lang="zh-CN" altLang="en-US" dirty="0"/>
              <a:t>进攻方：</a:t>
            </a:r>
          </a:p>
          <a:p>
            <a:pPr lvl="1"/>
            <a:r>
              <a:rPr lang="zh-CN" altLang="en-US" dirty="0"/>
              <a:t>美国</a:t>
            </a:r>
          </a:p>
          <a:p>
            <a:pPr lvl="1"/>
            <a:r>
              <a:rPr lang="zh-CN" altLang="en-US" dirty="0"/>
              <a:t>英国</a:t>
            </a:r>
          </a:p>
          <a:p>
            <a:pPr lvl="1"/>
            <a:r>
              <a:rPr lang="zh-CN" altLang="en-US" dirty="0"/>
              <a:t>阿富汗北方联盟等</a:t>
            </a:r>
          </a:p>
          <a:p>
            <a:r>
              <a:rPr lang="zh-CN" altLang="en-US" dirty="0"/>
              <a:t>防守方：</a:t>
            </a:r>
          </a:p>
          <a:p>
            <a:pPr lvl="1"/>
            <a:r>
              <a:rPr lang="zh-CN" altLang="en-US" dirty="0"/>
              <a:t>塔利班</a:t>
            </a:r>
          </a:p>
          <a:p>
            <a:pPr lvl="1"/>
            <a:r>
              <a:rPr lang="zh-CN" altLang="en-US" dirty="0"/>
              <a:t>基地组织</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dirty="0"/>
              <a:t>美军行动目标</a:t>
            </a:r>
          </a:p>
        </p:txBody>
      </p:sp>
      <p:sp>
        <p:nvSpPr>
          <p:cNvPr id="32771" name="Rectangle 3"/>
          <p:cNvSpPr>
            <a:spLocks noGrp="1" noChangeArrowheads="1"/>
          </p:cNvSpPr>
          <p:nvPr>
            <p:ph idx="1"/>
          </p:nvPr>
        </p:nvSpPr>
        <p:spPr/>
        <p:txBody>
          <a:bodyPr/>
          <a:lstStyle/>
          <a:p>
            <a:r>
              <a:rPr lang="zh-CN" altLang="en-US" dirty="0"/>
              <a:t>抓获“基地”组织头目本</a:t>
            </a:r>
            <a:r>
              <a:rPr lang="en-US" altLang="zh-CN" dirty="0">
                <a:latin typeface="宋体" pitchFamily="2" charset="-122"/>
                <a:ea typeface="宋体" pitchFamily="2" charset="-122"/>
                <a:cs typeface="Arial" charset="0"/>
              </a:rPr>
              <a:t>·</a:t>
            </a:r>
            <a:r>
              <a:rPr lang="zh-CN" altLang="en-US" dirty="0"/>
              <a:t>拉登</a:t>
            </a:r>
          </a:p>
          <a:p>
            <a:pPr algn="just"/>
            <a:r>
              <a:rPr lang="zh-CN" altLang="en-US" dirty="0"/>
              <a:t>消灭卡伊达（</a:t>
            </a:r>
            <a:r>
              <a:rPr lang="en-US" altLang="zh-CN" dirty="0"/>
              <a:t>Al Qaeda</a:t>
            </a:r>
            <a:r>
              <a:rPr lang="zh-CN" altLang="en-US" dirty="0"/>
              <a:t>）（基地）极端组织</a:t>
            </a:r>
          </a:p>
          <a:p>
            <a:r>
              <a:rPr lang="zh-CN" altLang="en-US" dirty="0"/>
              <a:t>推翻塔利班政权及建立“民主”政府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dirty="0"/>
              <a:t>美军参战武力</a:t>
            </a:r>
            <a:r>
              <a:rPr lang="en-US" altLang="zh-CN" dirty="0"/>
              <a:t>-1</a:t>
            </a:r>
          </a:p>
        </p:txBody>
      </p:sp>
      <p:sp>
        <p:nvSpPr>
          <p:cNvPr id="33795" name="Rectangle 3"/>
          <p:cNvSpPr>
            <a:spLocks noGrp="1" noChangeArrowheads="1"/>
          </p:cNvSpPr>
          <p:nvPr>
            <p:ph idx="1"/>
          </p:nvPr>
        </p:nvSpPr>
        <p:spPr/>
        <p:txBody>
          <a:bodyPr/>
          <a:lstStyle/>
          <a:p>
            <a:r>
              <a:rPr lang="zh-CN" altLang="en-US" dirty="0"/>
              <a:t>航母战斗群</a:t>
            </a:r>
          </a:p>
          <a:p>
            <a:pPr lvl="1"/>
            <a:r>
              <a:rPr lang="en-US" altLang="zh-CN" dirty="0"/>
              <a:t>Enterprise (CVN-65);</a:t>
            </a:r>
          </a:p>
          <a:p>
            <a:pPr lvl="1"/>
            <a:r>
              <a:rPr lang="en-US" altLang="zh-CN" dirty="0"/>
              <a:t>Carl Vinson (CVN-70);</a:t>
            </a:r>
          </a:p>
          <a:p>
            <a:pPr lvl="1"/>
            <a:r>
              <a:rPr lang="en-US" altLang="zh-CN" dirty="0"/>
              <a:t>Roosevelt (CVN-71);</a:t>
            </a:r>
          </a:p>
          <a:p>
            <a:pPr lvl="1"/>
            <a:r>
              <a:rPr lang="en-US" altLang="zh-CN" dirty="0"/>
              <a:t>Kitty Hawk (CV-63</a:t>
            </a:r>
            <a:r>
              <a:rPr lang="zh-CN" altLang="en-US" dirty="0"/>
              <a:t>，</a:t>
            </a:r>
            <a:r>
              <a:rPr lang="en-US" altLang="zh-CN" dirty="0"/>
              <a:t>8</a:t>
            </a:r>
            <a:r>
              <a:rPr lang="zh-CN" altLang="en-US" dirty="0"/>
              <a:t>架</a:t>
            </a:r>
            <a:r>
              <a:rPr lang="en-US" altLang="zh-CN" dirty="0"/>
              <a:t>F-14&amp;F/A-18</a:t>
            </a:r>
            <a:r>
              <a:rPr lang="zh-CN" altLang="en-US" dirty="0"/>
              <a:t>参与打击，提供直升机支援陆军特种作战部队</a:t>
            </a:r>
            <a:r>
              <a:rPr lang="en-US" altLang="zh-CN" dirty="0"/>
              <a:t>).</a:t>
            </a:r>
          </a:p>
          <a:p>
            <a:r>
              <a:rPr lang="zh-CN" altLang="en-US" dirty="0"/>
              <a:t>海军陆战队</a:t>
            </a:r>
            <a:endParaRPr lang="en-US" altLang="zh-CN" dirty="0"/>
          </a:p>
          <a:p>
            <a:r>
              <a:rPr lang="zh-CN" altLang="en-US" dirty="0"/>
              <a:t>空军、陆军特种部队</a:t>
            </a:r>
          </a:p>
        </p:txBody>
      </p:sp>
      <p:pic>
        <p:nvPicPr>
          <p:cNvPr id="33796" name="Picture 4" descr="cvn65-DNSC8300345"/>
          <p:cNvPicPr>
            <a:picLocks noChangeAspect="1" noChangeArrowheads="1"/>
          </p:cNvPicPr>
          <p:nvPr/>
        </p:nvPicPr>
        <p:blipFill>
          <a:blip r:embed="rId3" cstate="print"/>
          <a:srcRect/>
          <a:stretch>
            <a:fillRect/>
          </a:stretch>
        </p:blipFill>
        <p:spPr bwMode="auto">
          <a:xfrm>
            <a:off x="0" y="188913"/>
            <a:ext cx="9144000" cy="6459537"/>
          </a:xfrm>
          <a:prstGeom prst="rect">
            <a:avLst/>
          </a:prstGeom>
          <a:noFill/>
        </p:spPr>
      </p:pic>
      <p:pic>
        <p:nvPicPr>
          <p:cNvPr id="33797" name="Picture 5" descr="CVN71-vinson-over"/>
          <p:cNvPicPr>
            <a:picLocks noChangeAspect="1" noChangeArrowheads="1"/>
          </p:cNvPicPr>
          <p:nvPr/>
        </p:nvPicPr>
        <p:blipFill>
          <a:blip r:embed="rId4" cstate="print"/>
          <a:srcRect/>
          <a:stretch>
            <a:fillRect/>
          </a:stretch>
        </p:blipFill>
        <p:spPr bwMode="auto">
          <a:xfrm>
            <a:off x="0" y="188913"/>
            <a:ext cx="9144000" cy="6530975"/>
          </a:xfrm>
          <a:prstGeom prst="rect">
            <a:avLst/>
          </a:prstGeom>
          <a:noFill/>
        </p:spPr>
      </p:pic>
      <p:pic>
        <p:nvPicPr>
          <p:cNvPr id="33798" name="Picture 6" descr="cvn71-Boat6_full"/>
          <p:cNvPicPr>
            <a:picLocks noChangeAspect="1" noChangeArrowheads="1"/>
          </p:cNvPicPr>
          <p:nvPr/>
        </p:nvPicPr>
        <p:blipFill>
          <a:blip r:embed="rId5" cstate="print"/>
          <a:srcRect/>
          <a:stretch>
            <a:fillRect/>
          </a:stretch>
        </p:blipFill>
        <p:spPr bwMode="auto">
          <a:xfrm>
            <a:off x="0" y="0"/>
            <a:ext cx="9144000" cy="6858000"/>
          </a:xfrm>
          <a:prstGeom prst="rect">
            <a:avLst/>
          </a:prstGeom>
          <a:noFill/>
        </p:spPr>
      </p:pic>
      <p:pic>
        <p:nvPicPr>
          <p:cNvPr id="33800" name="Picture 8" descr="usskittyhawk"/>
          <p:cNvPicPr>
            <a:picLocks noChangeAspect="1" noChangeArrowheads="1"/>
          </p:cNvPicPr>
          <p:nvPr/>
        </p:nvPicPr>
        <p:blipFill>
          <a:blip r:embed="rId6" cstate="print"/>
          <a:srcRect/>
          <a:stretch>
            <a:fillRect/>
          </a:stretch>
        </p:blipFill>
        <p:spPr bwMode="auto">
          <a:xfrm>
            <a:off x="0" y="549275"/>
            <a:ext cx="9144000" cy="59324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dissolve">
                                      <p:cBhvr>
                                        <p:cTn id="7" dur="500"/>
                                        <p:tgtEl>
                                          <p:spTgt spid="3379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795">
                                            <p:txEl>
                                              <p:pRg st="1" end="1"/>
                                            </p:txEl>
                                          </p:spTgt>
                                        </p:tgtEl>
                                        <p:attrNameLst>
                                          <p:attrName>style.visibility</p:attrName>
                                        </p:attrNameLst>
                                      </p:cBhvr>
                                      <p:to>
                                        <p:strVal val="visible"/>
                                      </p:to>
                                    </p:set>
                                    <p:animEffect transition="in" filter="dissolve">
                                      <p:cBhvr>
                                        <p:cTn id="10" dur="500"/>
                                        <p:tgtEl>
                                          <p:spTgt spid="337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3796"/>
                                        </p:tgtEl>
                                        <p:attrNameLst>
                                          <p:attrName>style.visibility</p:attrName>
                                        </p:attrNameLst>
                                      </p:cBhvr>
                                      <p:to>
                                        <p:strVal val="visible"/>
                                      </p:to>
                                    </p:set>
                                    <p:animEffect transition="in" filter="dissolve">
                                      <p:cBhvr>
                                        <p:cTn id="15" dur="500"/>
                                        <p:tgtEl>
                                          <p:spTgt spid="33796"/>
                                        </p:tgtEl>
                                      </p:cBhvr>
                                    </p:animEffect>
                                  </p:childTnLst>
                                  <p:subTnLst>
                                    <p:set>
                                      <p:cBhvr override="childStyle">
                                        <p:cTn dur="1" fill="hold" display="0" masterRel="nextClick" afterEffect="1"/>
                                        <p:tgtEl>
                                          <p:spTgt spid="3379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3795">
                                            <p:txEl>
                                              <p:pRg st="2" end="2"/>
                                            </p:txEl>
                                          </p:spTgt>
                                        </p:tgtEl>
                                        <p:attrNameLst>
                                          <p:attrName>style.visibility</p:attrName>
                                        </p:attrNameLst>
                                      </p:cBhvr>
                                      <p:to>
                                        <p:strVal val="visible"/>
                                      </p:to>
                                    </p:set>
                                    <p:animEffect transition="in" filter="dissolve">
                                      <p:cBhvr>
                                        <p:cTn id="20" dur="500"/>
                                        <p:tgtEl>
                                          <p:spTgt spid="3379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797"/>
                                        </p:tgtEl>
                                        <p:attrNameLst>
                                          <p:attrName>style.visibility</p:attrName>
                                        </p:attrNameLst>
                                      </p:cBhvr>
                                      <p:to>
                                        <p:strVal val="visible"/>
                                      </p:to>
                                    </p:set>
                                    <p:anim calcmode="lin" valueType="num">
                                      <p:cBhvr additive="base">
                                        <p:cTn id="25" dur="500" fill="hold"/>
                                        <p:tgtEl>
                                          <p:spTgt spid="33797"/>
                                        </p:tgtEl>
                                        <p:attrNameLst>
                                          <p:attrName>ppt_x</p:attrName>
                                        </p:attrNameLst>
                                      </p:cBhvr>
                                      <p:tavLst>
                                        <p:tav tm="0">
                                          <p:val>
                                            <p:strVal val="1+#ppt_w/2"/>
                                          </p:val>
                                        </p:tav>
                                        <p:tav tm="100000">
                                          <p:val>
                                            <p:strVal val="#ppt_x"/>
                                          </p:val>
                                        </p:tav>
                                      </p:tavLst>
                                    </p:anim>
                                    <p:anim calcmode="lin" valueType="num">
                                      <p:cBhvr additive="base">
                                        <p:cTn id="26" dur="500" fill="hold"/>
                                        <p:tgtEl>
                                          <p:spTgt spid="3379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379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3795">
                                            <p:txEl>
                                              <p:pRg st="3" end="3"/>
                                            </p:txEl>
                                          </p:spTgt>
                                        </p:tgtEl>
                                        <p:attrNameLst>
                                          <p:attrName>style.visibility</p:attrName>
                                        </p:attrNameLst>
                                      </p:cBhvr>
                                      <p:to>
                                        <p:strVal val="visible"/>
                                      </p:to>
                                    </p:set>
                                    <p:animEffect transition="in" filter="dissolve">
                                      <p:cBhvr>
                                        <p:cTn id="31" dur="500"/>
                                        <p:tgtEl>
                                          <p:spTgt spid="3379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3798"/>
                                        </p:tgtEl>
                                        <p:attrNameLst>
                                          <p:attrName>style.visibility</p:attrName>
                                        </p:attrNameLst>
                                      </p:cBhvr>
                                      <p:to>
                                        <p:strVal val="visible"/>
                                      </p:to>
                                    </p:set>
                                    <p:animEffect transition="in" filter="dissolve">
                                      <p:cBhvr>
                                        <p:cTn id="36" dur="500"/>
                                        <p:tgtEl>
                                          <p:spTgt spid="33798"/>
                                        </p:tgtEl>
                                      </p:cBhvr>
                                    </p:animEffect>
                                  </p:childTnLst>
                                  <p:subTnLst>
                                    <p:set>
                                      <p:cBhvr override="childStyle">
                                        <p:cTn dur="1" fill="hold" display="0" masterRel="nextClick" afterEffect="1"/>
                                        <p:tgtEl>
                                          <p:spTgt spid="33798"/>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3795">
                                            <p:txEl>
                                              <p:pRg st="4" end="4"/>
                                            </p:txEl>
                                          </p:spTgt>
                                        </p:tgtEl>
                                        <p:attrNameLst>
                                          <p:attrName>style.visibility</p:attrName>
                                        </p:attrNameLst>
                                      </p:cBhvr>
                                      <p:to>
                                        <p:strVal val="visible"/>
                                      </p:to>
                                    </p:set>
                                    <p:animEffect transition="in" filter="dissolve">
                                      <p:cBhvr>
                                        <p:cTn id="41" dur="500"/>
                                        <p:tgtEl>
                                          <p:spTgt spid="33795">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3800"/>
                                        </p:tgtEl>
                                        <p:attrNameLst>
                                          <p:attrName>style.visibility</p:attrName>
                                        </p:attrNameLst>
                                      </p:cBhvr>
                                      <p:to>
                                        <p:strVal val="visible"/>
                                      </p:to>
                                    </p:set>
                                    <p:animEffect transition="in" filter="dissolve">
                                      <p:cBhvr>
                                        <p:cTn id="46" dur="500"/>
                                        <p:tgtEl>
                                          <p:spTgt spid="33800"/>
                                        </p:tgtEl>
                                      </p:cBhvr>
                                    </p:animEffect>
                                  </p:childTnLst>
                                  <p:subTnLst>
                                    <p:set>
                                      <p:cBhvr override="childStyle">
                                        <p:cTn dur="1" fill="hold" display="0" masterRel="nextClick" afterEffect="1"/>
                                        <p:tgtEl>
                                          <p:spTgt spid="33800"/>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3795">
                                            <p:txEl>
                                              <p:pRg st="5" end="5"/>
                                            </p:txEl>
                                          </p:spTgt>
                                        </p:tgtEl>
                                        <p:attrNameLst>
                                          <p:attrName>style.visibility</p:attrName>
                                        </p:attrNameLst>
                                      </p:cBhvr>
                                      <p:to>
                                        <p:strVal val="visible"/>
                                      </p:to>
                                    </p:set>
                                    <p:animEffect transition="in" filter="dissolve">
                                      <p:cBhvr>
                                        <p:cTn id="51" dur="500"/>
                                        <p:tgtEl>
                                          <p:spTgt spid="33795">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3795">
                                            <p:txEl>
                                              <p:pRg st="6" end="6"/>
                                            </p:txEl>
                                          </p:spTgt>
                                        </p:tgtEl>
                                        <p:attrNameLst>
                                          <p:attrName>style.visibility</p:attrName>
                                        </p:attrNameLst>
                                      </p:cBhvr>
                                      <p:to>
                                        <p:strVal val="visible"/>
                                      </p:to>
                                    </p:set>
                                    <p:animEffect transition="in" filter="dissolve">
                                      <p:cBhvr>
                                        <p:cTn id="56" dur="500"/>
                                        <p:tgtEl>
                                          <p:spTgt spid="33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dirty="0"/>
              <a:t>美军参战武力</a:t>
            </a:r>
            <a:r>
              <a:rPr lang="en-US" altLang="zh-CN" dirty="0"/>
              <a:t>-2</a:t>
            </a:r>
          </a:p>
        </p:txBody>
      </p:sp>
      <p:sp>
        <p:nvSpPr>
          <p:cNvPr id="34819" name="Rectangle 3"/>
          <p:cNvSpPr>
            <a:spLocks noGrp="1" noChangeArrowheads="1"/>
          </p:cNvSpPr>
          <p:nvPr>
            <p:ph idx="1"/>
          </p:nvPr>
        </p:nvSpPr>
        <p:spPr/>
        <p:txBody>
          <a:bodyPr/>
          <a:lstStyle/>
          <a:p>
            <a:pPr>
              <a:lnSpc>
                <a:spcPct val="90000"/>
              </a:lnSpc>
            </a:pPr>
            <a:r>
              <a:rPr lang="en-US" altLang="zh-CN" sz="2800" dirty="0"/>
              <a:t>E-3 AWACS</a:t>
            </a:r>
          </a:p>
          <a:p>
            <a:pPr>
              <a:lnSpc>
                <a:spcPct val="90000"/>
              </a:lnSpc>
            </a:pPr>
            <a:r>
              <a:rPr lang="en-US" altLang="zh-CN" sz="2800" dirty="0"/>
              <a:t>F-15 Eagle &amp; F-15E Strike Eagle</a:t>
            </a:r>
          </a:p>
          <a:p>
            <a:pPr>
              <a:lnSpc>
                <a:spcPct val="90000"/>
              </a:lnSpc>
            </a:pPr>
            <a:r>
              <a:rPr lang="en-US" altLang="zh-CN" sz="2800" dirty="0"/>
              <a:t>F-16 Falcon</a:t>
            </a:r>
          </a:p>
          <a:p>
            <a:pPr>
              <a:lnSpc>
                <a:spcPct val="90000"/>
              </a:lnSpc>
            </a:pPr>
            <a:r>
              <a:rPr lang="en-US" altLang="zh-CN" sz="2800" dirty="0"/>
              <a:t>F-117 Nighthawk</a:t>
            </a:r>
          </a:p>
          <a:p>
            <a:pPr>
              <a:lnSpc>
                <a:spcPct val="90000"/>
              </a:lnSpc>
            </a:pPr>
            <a:r>
              <a:rPr lang="en-US" altLang="zh-CN" sz="2800" dirty="0"/>
              <a:t>B-1 Lancer</a:t>
            </a:r>
          </a:p>
          <a:p>
            <a:pPr>
              <a:lnSpc>
                <a:spcPct val="90000"/>
              </a:lnSpc>
            </a:pPr>
            <a:r>
              <a:rPr lang="en-US" altLang="zh-CN" sz="2800" dirty="0"/>
              <a:t>B-2 Spirit</a:t>
            </a:r>
          </a:p>
          <a:p>
            <a:pPr>
              <a:lnSpc>
                <a:spcPct val="90000"/>
              </a:lnSpc>
            </a:pPr>
            <a:r>
              <a:rPr lang="en-US" altLang="zh-CN" sz="2800" dirty="0"/>
              <a:t>B-52 </a:t>
            </a:r>
            <a:r>
              <a:rPr lang="en-US" altLang="zh-CN" sz="2800" dirty="0" err="1"/>
              <a:t>Stratofortress</a:t>
            </a:r>
            <a:endParaRPr lang="en-US" altLang="zh-CN" sz="2800" dirty="0"/>
          </a:p>
          <a:p>
            <a:pPr>
              <a:lnSpc>
                <a:spcPct val="90000"/>
              </a:lnSpc>
            </a:pPr>
            <a:r>
              <a:rPr lang="en-US" altLang="zh-CN" sz="2800" dirty="0"/>
              <a:t>A-10 Thunderbolt</a:t>
            </a:r>
          </a:p>
          <a:p>
            <a:pPr>
              <a:lnSpc>
                <a:spcPct val="90000"/>
              </a:lnSpc>
            </a:pPr>
            <a:r>
              <a:rPr lang="en-US" altLang="zh-CN" sz="2800" dirty="0"/>
              <a:t>UAV (Predator, Global Hawk)</a:t>
            </a:r>
          </a:p>
          <a:p>
            <a:pPr>
              <a:lnSpc>
                <a:spcPct val="90000"/>
              </a:lnSpc>
            </a:pPr>
            <a:r>
              <a:rPr lang="en-US" altLang="zh-CN" sz="2800" dirty="0"/>
              <a:t>KC-10</a:t>
            </a:r>
          </a:p>
        </p:txBody>
      </p:sp>
      <p:pic>
        <p:nvPicPr>
          <p:cNvPr id="34820" name="Picture 4" descr="recon_e3_0004"/>
          <p:cNvPicPr>
            <a:picLocks noChangeAspect="1" noChangeArrowheads="1"/>
          </p:cNvPicPr>
          <p:nvPr/>
        </p:nvPicPr>
        <p:blipFill>
          <a:blip r:embed="rId3" cstate="print"/>
          <a:srcRect/>
          <a:stretch>
            <a:fillRect/>
          </a:stretch>
        </p:blipFill>
        <p:spPr bwMode="auto">
          <a:xfrm>
            <a:off x="0" y="333375"/>
            <a:ext cx="9144000" cy="5884863"/>
          </a:xfrm>
          <a:prstGeom prst="rect">
            <a:avLst/>
          </a:prstGeom>
          <a:noFill/>
        </p:spPr>
      </p:pic>
      <p:pic>
        <p:nvPicPr>
          <p:cNvPr id="34821" name="Picture 5" descr="030826-F-6844O-003"/>
          <p:cNvPicPr>
            <a:picLocks noChangeAspect="1" noChangeArrowheads="1"/>
          </p:cNvPicPr>
          <p:nvPr/>
        </p:nvPicPr>
        <p:blipFill>
          <a:blip r:embed="rId4" cstate="print"/>
          <a:srcRect/>
          <a:stretch>
            <a:fillRect/>
          </a:stretch>
        </p:blipFill>
        <p:spPr bwMode="auto">
          <a:xfrm>
            <a:off x="0" y="549275"/>
            <a:ext cx="9144000" cy="5459413"/>
          </a:xfrm>
          <a:prstGeom prst="rect">
            <a:avLst/>
          </a:prstGeom>
          <a:noFill/>
        </p:spPr>
      </p:pic>
      <p:pic>
        <p:nvPicPr>
          <p:cNvPr id="34822" name="Picture 6" descr="14_1054_3"/>
          <p:cNvPicPr>
            <a:picLocks noChangeAspect="1" noChangeArrowheads="1"/>
          </p:cNvPicPr>
          <p:nvPr/>
        </p:nvPicPr>
        <p:blipFill>
          <a:blip r:embed="rId5" cstate="print"/>
          <a:srcRect/>
          <a:stretch>
            <a:fillRect/>
          </a:stretch>
        </p:blipFill>
        <p:spPr bwMode="auto">
          <a:xfrm>
            <a:off x="0" y="0"/>
            <a:ext cx="9144000" cy="6858000"/>
          </a:xfrm>
          <a:prstGeom prst="rect">
            <a:avLst/>
          </a:prstGeom>
          <a:noFill/>
        </p:spPr>
      </p:pic>
      <p:pic>
        <p:nvPicPr>
          <p:cNvPr id="34823" name="Picture 7" descr="f013"/>
          <p:cNvPicPr>
            <a:picLocks noChangeAspect="1" noChangeArrowheads="1"/>
          </p:cNvPicPr>
          <p:nvPr/>
        </p:nvPicPr>
        <p:blipFill>
          <a:blip r:embed="rId6" cstate="print"/>
          <a:srcRect/>
          <a:stretch>
            <a:fillRect/>
          </a:stretch>
        </p:blipFill>
        <p:spPr bwMode="auto">
          <a:xfrm>
            <a:off x="0" y="404813"/>
            <a:ext cx="9144000" cy="6100762"/>
          </a:xfrm>
          <a:prstGeom prst="rect">
            <a:avLst/>
          </a:prstGeom>
          <a:noFill/>
        </p:spPr>
      </p:pic>
      <p:pic>
        <p:nvPicPr>
          <p:cNvPr id="34824" name="Picture 8" descr="b1-2"/>
          <p:cNvPicPr>
            <a:picLocks noChangeAspect="1" noChangeArrowheads="1"/>
          </p:cNvPicPr>
          <p:nvPr/>
        </p:nvPicPr>
        <p:blipFill>
          <a:blip r:embed="rId7" cstate="print"/>
          <a:srcRect/>
          <a:stretch>
            <a:fillRect/>
          </a:stretch>
        </p:blipFill>
        <p:spPr bwMode="auto">
          <a:xfrm>
            <a:off x="287338" y="31750"/>
            <a:ext cx="8532812" cy="6826250"/>
          </a:xfrm>
          <a:prstGeom prst="rect">
            <a:avLst/>
          </a:prstGeom>
          <a:noFill/>
        </p:spPr>
      </p:pic>
      <p:pic>
        <p:nvPicPr>
          <p:cNvPr id="34825" name="Picture 9" descr="b2bombs"/>
          <p:cNvPicPr>
            <a:picLocks noChangeAspect="1" noChangeArrowheads="1"/>
          </p:cNvPicPr>
          <p:nvPr/>
        </p:nvPicPr>
        <p:blipFill>
          <a:blip r:embed="rId8" cstate="print"/>
          <a:srcRect/>
          <a:stretch>
            <a:fillRect/>
          </a:stretch>
        </p:blipFill>
        <p:spPr bwMode="auto">
          <a:xfrm>
            <a:off x="1908175" y="0"/>
            <a:ext cx="5486400" cy="6858000"/>
          </a:xfrm>
          <a:prstGeom prst="rect">
            <a:avLst/>
          </a:prstGeom>
          <a:noFill/>
        </p:spPr>
      </p:pic>
      <p:pic>
        <p:nvPicPr>
          <p:cNvPr id="34826" name="Picture 10" descr="b52-3"/>
          <p:cNvPicPr>
            <a:picLocks noChangeAspect="1" noChangeArrowheads="1"/>
          </p:cNvPicPr>
          <p:nvPr/>
        </p:nvPicPr>
        <p:blipFill>
          <a:blip r:embed="rId9" cstate="print"/>
          <a:srcRect/>
          <a:stretch>
            <a:fillRect/>
          </a:stretch>
        </p:blipFill>
        <p:spPr bwMode="auto">
          <a:xfrm>
            <a:off x="250825" y="-6350"/>
            <a:ext cx="8675688" cy="6864350"/>
          </a:xfrm>
          <a:prstGeom prst="rect">
            <a:avLst/>
          </a:prstGeom>
          <a:noFill/>
        </p:spPr>
      </p:pic>
      <p:pic>
        <p:nvPicPr>
          <p:cNvPr id="34828" name="Picture 12" descr="a10-5"/>
          <p:cNvPicPr>
            <a:picLocks noChangeAspect="1" noChangeArrowheads="1"/>
          </p:cNvPicPr>
          <p:nvPr/>
        </p:nvPicPr>
        <p:blipFill>
          <a:blip r:embed="rId10" cstate="print"/>
          <a:srcRect/>
          <a:stretch>
            <a:fillRect/>
          </a:stretch>
        </p:blipFill>
        <p:spPr bwMode="auto">
          <a:xfrm>
            <a:off x="1619250" y="0"/>
            <a:ext cx="6042025" cy="6858000"/>
          </a:xfrm>
          <a:prstGeom prst="rect">
            <a:avLst/>
          </a:prstGeom>
          <a:noFill/>
        </p:spPr>
      </p:pic>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26111" y="2492896"/>
            <a:ext cx="4717889" cy="3190496"/>
          </a:xfrm>
          <a:prstGeom prst="rect">
            <a:avLst/>
          </a:prstGeom>
        </p:spPr>
      </p:pic>
      <p:pic>
        <p:nvPicPr>
          <p:cNvPr id="3" name="图片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66" y="2499009"/>
            <a:ext cx="4492625" cy="31904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blinds(horizontal)">
                                      <p:cBhvr>
                                        <p:cTn id="7" dur="500"/>
                                        <p:tgtEl>
                                          <p:spTgt spid="34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820"/>
                                        </p:tgtEl>
                                        <p:attrNameLst>
                                          <p:attrName>style.visibility</p:attrName>
                                        </p:attrNameLst>
                                      </p:cBhvr>
                                      <p:to>
                                        <p:strVal val="visible"/>
                                      </p:to>
                                    </p:set>
                                    <p:animEffect transition="in" filter="dissolve">
                                      <p:cBhvr>
                                        <p:cTn id="12" dur="500"/>
                                        <p:tgtEl>
                                          <p:spTgt spid="34820"/>
                                        </p:tgtEl>
                                      </p:cBhvr>
                                    </p:animEffect>
                                  </p:childTnLst>
                                  <p:subTnLst>
                                    <p:set>
                                      <p:cBhvr override="childStyle">
                                        <p:cTn dur="1" fill="hold" display="0" masterRel="nextClick" afterEffect="1"/>
                                        <p:tgtEl>
                                          <p:spTgt spid="3482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819">
                                            <p:txEl>
                                              <p:pRg st="1" end="1"/>
                                            </p:txEl>
                                          </p:spTgt>
                                        </p:tgtEl>
                                        <p:attrNameLst>
                                          <p:attrName>style.visibility</p:attrName>
                                        </p:attrNameLst>
                                      </p:cBhvr>
                                      <p:to>
                                        <p:strVal val="visible"/>
                                      </p:to>
                                    </p:set>
                                    <p:animEffect transition="in" filter="blinds(horizontal)">
                                      <p:cBhvr>
                                        <p:cTn id="17" dur="500"/>
                                        <p:tgtEl>
                                          <p:spTgt spid="348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34821"/>
                                        </p:tgtEl>
                                        <p:attrNameLst>
                                          <p:attrName>style.visibility</p:attrName>
                                        </p:attrNameLst>
                                      </p:cBhvr>
                                      <p:to>
                                        <p:strVal val="visible"/>
                                      </p:to>
                                    </p:set>
                                    <p:anim calcmode="lin" valueType="num">
                                      <p:cBhvr additive="base">
                                        <p:cTn id="22" dur="500" fill="hold"/>
                                        <p:tgtEl>
                                          <p:spTgt spid="34821"/>
                                        </p:tgtEl>
                                        <p:attrNameLst>
                                          <p:attrName>ppt_x</p:attrName>
                                        </p:attrNameLst>
                                      </p:cBhvr>
                                      <p:tavLst>
                                        <p:tav tm="0">
                                          <p:val>
                                            <p:strVal val="1+#ppt_w/2"/>
                                          </p:val>
                                        </p:tav>
                                        <p:tav tm="100000">
                                          <p:val>
                                            <p:strVal val="#ppt_x"/>
                                          </p:val>
                                        </p:tav>
                                      </p:tavLst>
                                    </p:anim>
                                    <p:anim calcmode="lin" valueType="num">
                                      <p:cBhvr additive="base">
                                        <p:cTn id="23" dur="500" fill="hold"/>
                                        <p:tgtEl>
                                          <p:spTgt spid="3482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4821"/>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4819">
                                            <p:txEl>
                                              <p:pRg st="2" end="2"/>
                                            </p:txEl>
                                          </p:spTgt>
                                        </p:tgtEl>
                                        <p:attrNameLst>
                                          <p:attrName>style.visibility</p:attrName>
                                        </p:attrNameLst>
                                      </p:cBhvr>
                                      <p:to>
                                        <p:strVal val="visible"/>
                                      </p:to>
                                    </p:set>
                                    <p:animEffect transition="in" filter="blinds(horizontal)">
                                      <p:cBhvr>
                                        <p:cTn id="28" dur="500"/>
                                        <p:tgtEl>
                                          <p:spTgt spid="348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4822"/>
                                        </p:tgtEl>
                                        <p:attrNameLst>
                                          <p:attrName>style.visibility</p:attrName>
                                        </p:attrNameLst>
                                      </p:cBhvr>
                                      <p:to>
                                        <p:strVal val="visible"/>
                                      </p:to>
                                    </p:set>
                                    <p:anim calcmode="lin" valueType="num">
                                      <p:cBhvr additive="base">
                                        <p:cTn id="33" dur="500" fill="hold"/>
                                        <p:tgtEl>
                                          <p:spTgt spid="34822"/>
                                        </p:tgtEl>
                                        <p:attrNameLst>
                                          <p:attrName>ppt_x</p:attrName>
                                        </p:attrNameLst>
                                      </p:cBhvr>
                                      <p:tavLst>
                                        <p:tav tm="0">
                                          <p:val>
                                            <p:strVal val="1+#ppt_w/2"/>
                                          </p:val>
                                        </p:tav>
                                        <p:tav tm="100000">
                                          <p:val>
                                            <p:strVal val="#ppt_x"/>
                                          </p:val>
                                        </p:tav>
                                      </p:tavLst>
                                    </p:anim>
                                    <p:anim calcmode="lin" valueType="num">
                                      <p:cBhvr additive="base">
                                        <p:cTn id="34" dur="500" fill="hold"/>
                                        <p:tgtEl>
                                          <p:spTgt spid="3482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482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39" dur="500"/>
                                        <p:tgtEl>
                                          <p:spTgt spid="34819">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4823"/>
                                        </p:tgtEl>
                                        <p:attrNameLst>
                                          <p:attrName>style.visibility</p:attrName>
                                        </p:attrNameLst>
                                      </p:cBhvr>
                                      <p:to>
                                        <p:strVal val="visible"/>
                                      </p:to>
                                    </p:set>
                                    <p:animEffect transition="in" filter="dissolve">
                                      <p:cBhvr>
                                        <p:cTn id="44" dur="500"/>
                                        <p:tgtEl>
                                          <p:spTgt spid="34823"/>
                                        </p:tgtEl>
                                      </p:cBhvr>
                                    </p:animEffect>
                                  </p:childTnLst>
                                  <p:subTnLst>
                                    <p:set>
                                      <p:cBhvr override="childStyle">
                                        <p:cTn dur="1" fill="hold" display="0" masterRel="nextClick" afterEffect="1"/>
                                        <p:tgtEl>
                                          <p:spTgt spid="34823"/>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34819">
                                            <p:txEl>
                                              <p:pRg st="4" end="4"/>
                                            </p:txEl>
                                          </p:spTgt>
                                        </p:tgtEl>
                                        <p:attrNameLst>
                                          <p:attrName>style.visibility</p:attrName>
                                        </p:attrNameLst>
                                      </p:cBhvr>
                                      <p:to>
                                        <p:strVal val="visible"/>
                                      </p:to>
                                    </p:set>
                                    <p:animEffect transition="in" filter="blinds(horizontal)">
                                      <p:cBhvr>
                                        <p:cTn id="49" dur="500"/>
                                        <p:tgtEl>
                                          <p:spTgt spid="34819">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34824"/>
                                        </p:tgtEl>
                                        <p:attrNameLst>
                                          <p:attrName>style.visibility</p:attrName>
                                        </p:attrNameLst>
                                      </p:cBhvr>
                                      <p:to>
                                        <p:strVal val="visible"/>
                                      </p:to>
                                    </p:set>
                                    <p:anim calcmode="lin" valueType="num">
                                      <p:cBhvr additive="base">
                                        <p:cTn id="54" dur="500" fill="hold"/>
                                        <p:tgtEl>
                                          <p:spTgt spid="34824"/>
                                        </p:tgtEl>
                                        <p:attrNameLst>
                                          <p:attrName>ppt_x</p:attrName>
                                        </p:attrNameLst>
                                      </p:cBhvr>
                                      <p:tavLst>
                                        <p:tav tm="0">
                                          <p:val>
                                            <p:strVal val="0-#ppt_w/2"/>
                                          </p:val>
                                        </p:tav>
                                        <p:tav tm="100000">
                                          <p:val>
                                            <p:strVal val="#ppt_x"/>
                                          </p:val>
                                        </p:tav>
                                      </p:tavLst>
                                    </p:anim>
                                    <p:anim calcmode="lin" valueType="num">
                                      <p:cBhvr additive="base">
                                        <p:cTn id="55" dur="500" fill="hold"/>
                                        <p:tgtEl>
                                          <p:spTgt spid="3482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4824"/>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4819">
                                            <p:txEl>
                                              <p:pRg st="5" end="5"/>
                                            </p:txEl>
                                          </p:spTgt>
                                        </p:tgtEl>
                                        <p:attrNameLst>
                                          <p:attrName>style.visibility</p:attrName>
                                        </p:attrNameLst>
                                      </p:cBhvr>
                                      <p:to>
                                        <p:strVal val="visible"/>
                                      </p:to>
                                    </p:set>
                                    <p:animEffect transition="in" filter="blinds(horizontal)">
                                      <p:cBhvr>
                                        <p:cTn id="60" dur="500"/>
                                        <p:tgtEl>
                                          <p:spTgt spid="34819">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34825"/>
                                        </p:tgtEl>
                                        <p:attrNameLst>
                                          <p:attrName>style.visibility</p:attrName>
                                        </p:attrNameLst>
                                      </p:cBhvr>
                                      <p:to>
                                        <p:strVal val="visible"/>
                                      </p:to>
                                    </p:set>
                                    <p:animEffect transition="in" filter="dissolve">
                                      <p:cBhvr>
                                        <p:cTn id="65" dur="500"/>
                                        <p:tgtEl>
                                          <p:spTgt spid="34825"/>
                                        </p:tgtEl>
                                      </p:cBhvr>
                                    </p:animEffect>
                                  </p:childTnLst>
                                  <p:subTnLst>
                                    <p:set>
                                      <p:cBhvr override="childStyle">
                                        <p:cTn dur="1" fill="hold" display="0" masterRel="nextClick" afterEffect="1"/>
                                        <p:tgtEl>
                                          <p:spTgt spid="34825"/>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4819">
                                            <p:txEl>
                                              <p:pRg st="6" end="6"/>
                                            </p:txEl>
                                          </p:spTgt>
                                        </p:tgtEl>
                                        <p:attrNameLst>
                                          <p:attrName>style.visibility</p:attrName>
                                        </p:attrNameLst>
                                      </p:cBhvr>
                                      <p:to>
                                        <p:strVal val="visible"/>
                                      </p:to>
                                    </p:set>
                                    <p:animEffect transition="in" filter="blinds(horizontal)">
                                      <p:cBhvr>
                                        <p:cTn id="70" dur="500"/>
                                        <p:tgtEl>
                                          <p:spTgt spid="34819">
                                            <p:txEl>
                                              <p:pRg st="6" end="6"/>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34826"/>
                                        </p:tgtEl>
                                        <p:attrNameLst>
                                          <p:attrName>style.visibility</p:attrName>
                                        </p:attrNameLst>
                                      </p:cBhvr>
                                      <p:to>
                                        <p:strVal val="visible"/>
                                      </p:to>
                                    </p:set>
                                    <p:anim calcmode="lin" valueType="num">
                                      <p:cBhvr additive="base">
                                        <p:cTn id="75" dur="500" fill="hold"/>
                                        <p:tgtEl>
                                          <p:spTgt spid="34826"/>
                                        </p:tgtEl>
                                        <p:attrNameLst>
                                          <p:attrName>ppt_x</p:attrName>
                                        </p:attrNameLst>
                                      </p:cBhvr>
                                      <p:tavLst>
                                        <p:tav tm="0">
                                          <p:val>
                                            <p:strVal val="1+#ppt_w/2"/>
                                          </p:val>
                                        </p:tav>
                                        <p:tav tm="100000">
                                          <p:val>
                                            <p:strVal val="#ppt_x"/>
                                          </p:val>
                                        </p:tav>
                                      </p:tavLst>
                                    </p:anim>
                                    <p:anim calcmode="lin" valueType="num">
                                      <p:cBhvr additive="base">
                                        <p:cTn id="76" dur="500" fill="hold"/>
                                        <p:tgtEl>
                                          <p:spTgt spid="3482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4826"/>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4819">
                                            <p:txEl>
                                              <p:pRg st="7" end="7"/>
                                            </p:txEl>
                                          </p:spTgt>
                                        </p:tgtEl>
                                        <p:attrNameLst>
                                          <p:attrName>style.visibility</p:attrName>
                                        </p:attrNameLst>
                                      </p:cBhvr>
                                      <p:to>
                                        <p:strVal val="visible"/>
                                      </p:to>
                                    </p:set>
                                    <p:animEffect transition="in" filter="blinds(horizontal)">
                                      <p:cBhvr>
                                        <p:cTn id="81" dur="500"/>
                                        <p:tgtEl>
                                          <p:spTgt spid="34819">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34828"/>
                                        </p:tgtEl>
                                        <p:attrNameLst>
                                          <p:attrName>style.visibility</p:attrName>
                                        </p:attrNameLst>
                                      </p:cBhvr>
                                      <p:to>
                                        <p:strVal val="visible"/>
                                      </p:to>
                                    </p:set>
                                    <p:animEffect transition="in" filter="dissolve">
                                      <p:cBhvr>
                                        <p:cTn id="86" dur="500"/>
                                        <p:tgtEl>
                                          <p:spTgt spid="34828"/>
                                        </p:tgtEl>
                                      </p:cBhvr>
                                    </p:animEffect>
                                  </p:childTnLst>
                                  <p:subTnLst>
                                    <p:set>
                                      <p:cBhvr override="childStyle">
                                        <p:cTn dur="1" fill="hold" display="0" masterRel="nextClick" afterEffect="1"/>
                                        <p:tgtEl>
                                          <p:spTgt spid="34828"/>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34819">
                                            <p:txEl>
                                              <p:pRg st="8" end="8"/>
                                            </p:txEl>
                                          </p:spTgt>
                                        </p:tgtEl>
                                        <p:attrNameLst>
                                          <p:attrName>style.visibility</p:attrName>
                                        </p:attrNameLst>
                                      </p:cBhvr>
                                      <p:to>
                                        <p:strVal val="visible"/>
                                      </p:to>
                                    </p:set>
                                    <p:animEffect transition="in" filter="blinds(horizontal)">
                                      <p:cBhvr>
                                        <p:cTn id="91" dur="500"/>
                                        <p:tgtEl>
                                          <p:spTgt spid="34819">
                                            <p:txEl>
                                              <p:pRg st="8" end="8"/>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97" presetID="10" presetClass="entr" presetSubtype="0" fill="hold"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4819">
                                            <p:txEl>
                                              <p:pRg st="9" end="9"/>
                                            </p:txEl>
                                          </p:spTgt>
                                        </p:tgtEl>
                                        <p:attrNameLst>
                                          <p:attrName>style.visibility</p:attrName>
                                        </p:attrNameLst>
                                      </p:cBhvr>
                                      <p:to>
                                        <p:strVal val="visible"/>
                                      </p:to>
                                    </p:set>
                                    <p:animEffect transition="in" filter="blinds(horizontal)">
                                      <p:cBhvr>
                                        <p:cTn id="104" dur="500"/>
                                        <p:tgtEl>
                                          <p:spTgt spid="348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zh-CN" altLang="en-US" dirty="0"/>
              <a:t>美军战术思想</a:t>
            </a:r>
          </a:p>
        </p:txBody>
      </p:sp>
      <p:sp>
        <p:nvSpPr>
          <p:cNvPr id="53251" name="Rectangle 3"/>
          <p:cNvSpPr>
            <a:spLocks noGrp="1" noChangeArrowheads="1"/>
          </p:cNvSpPr>
          <p:nvPr>
            <p:ph idx="1"/>
          </p:nvPr>
        </p:nvSpPr>
        <p:spPr/>
        <p:txBody>
          <a:bodyPr/>
          <a:lstStyle/>
          <a:p>
            <a:r>
              <a:rPr lang="en-US" altLang="zh-CN" dirty="0"/>
              <a:t>“</a:t>
            </a:r>
            <a:r>
              <a:rPr lang="zh-CN" altLang="en-US" dirty="0"/>
              <a:t>先空中打击，再地面进攻”</a:t>
            </a:r>
          </a:p>
          <a:p>
            <a:pPr lvl="1"/>
            <a:r>
              <a:rPr lang="zh-CN" altLang="en-US" dirty="0"/>
              <a:t>美军依靠空中力量摧毁塔利班</a:t>
            </a:r>
            <a:r>
              <a:rPr lang="en-US" altLang="zh-CN" dirty="0"/>
              <a:t>80%</a:t>
            </a:r>
            <a:r>
              <a:rPr lang="zh-CN" altLang="en-US" dirty="0"/>
              <a:t>的目标</a:t>
            </a:r>
          </a:p>
          <a:p>
            <a:pPr lvl="1"/>
            <a:r>
              <a:rPr lang="zh-CN" altLang="en-US" dirty="0"/>
              <a:t>由美国特种部队支持北方联盟对轰炸过的地区发动进攻，以极小代价，迅速攻占阿富汗全境</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美军如何制定空中打击计划？</a:t>
            </a:r>
          </a:p>
        </p:txBody>
      </p:sp>
      <p:sp>
        <p:nvSpPr>
          <p:cNvPr id="3" name="内容占位符 2"/>
          <p:cNvSpPr>
            <a:spLocks noGrp="1"/>
          </p:cNvSpPr>
          <p:nvPr>
            <p:ph idx="1"/>
          </p:nvPr>
        </p:nvSpPr>
        <p:spPr>
          <a:xfrm>
            <a:off x="179388" y="1484312"/>
            <a:ext cx="8713787" cy="5113040"/>
          </a:xfrm>
        </p:spPr>
        <p:txBody>
          <a:bodyPr>
            <a:normAutofit fontScale="92500"/>
          </a:bodyPr>
          <a:lstStyle/>
          <a:p>
            <a:r>
              <a:rPr lang="zh-CN" altLang="en-US"/>
              <a:t>考虑“附带损伤”：高、中、低</a:t>
            </a:r>
            <a:endParaRPr lang="en-US" altLang="zh-CN"/>
          </a:p>
          <a:p>
            <a:pPr lvl="1"/>
            <a:r>
              <a:rPr lang="zh-CN" altLang="en-US"/>
              <a:t>平民、宗教设施、医院、红十字会、妇女儿童、地区人口等的数量，等等等等</a:t>
            </a:r>
            <a:endParaRPr lang="en-US" altLang="zh-CN"/>
          </a:p>
          <a:p>
            <a:pPr lvl="1"/>
            <a:r>
              <a:rPr lang="zh-CN" altLang="en-US"/>
              <a:t>目标：保证低水平</a:t>
            </a:r>
            <a:endParaRPr lang="en-US" altLang="zh-CN"/>
          </a:p>
          <a:p>
            <a:pPr lvl="2"/>
            <a:r>
              <a:rPr lang="zh-CN" altLang="en-US"/>
              <a:t>不同时间，不同的武器，不同的打击角度，更精确的武器等</a:t>
            </a:r>
            <a:endParaRPr lang="en-US" altLang="zh-CN"/>
          </a:p>
          <a:p>
            <a:r>
              <a:rPr lang="zh-CN" altLang="en-US"/>
              <a:t>制定打击清单</a:t>
            </a:r>
            <a:endParaRPr lang="en-US" altLang="zh-CN"/>
          </a:p>
          <a:p>
            <a:pPr lvl="1"/>
            <a:r>
              <a:rPr lang="zh-CN" altLang="en-US"/>
              <a:t>阿富汗没有主要的政府或军事建筑，没有主要的交通体系（高速公路、平整的道路），没有油库，等等</a:t>
            </a:r>
            <a:endParaRPr lang="en-US" altLang="zh-CN"/>
          </a:p>
          <a:p>
            <a:pPr lvl="1"/>
            <a:r>
              <a:rPr lang="zh-CN" altLang="en-US"/>
              <a:t>唯一可设定的：为数不多的老式坦克，几个基地训练营，几栋领导层所在建筑物，几架战术飞机、高射枪炮及地空导弹。（</a:t>
            </a:r>
            <a:r>
              <a:rPr lang="en-US" altLang="zh-CN"/>
              <a:t>——</a:t>
            </a:r>
            <a:r>
              <a:rPr lang="zh-CN" altLang="en-US"/>
              <a:t>太少了）</a:t>
            </a:r>
          </a:p>
        </p:txBody>
      </p:sp>
    </p:spTree>
    <p:extLst>
      <p:ext uri="{BB962C8B-B14F-4D97-AF65-F5344CB8AC3E}">
        <p14:creationId xmlns:p14="http://schemas.microsoft.com/office/powerpoint/2010/main" val="312867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dirty="0"/>
              <a:t>战争进程</a:t>
            </a:r>
            <a:endParaRPr lang="zh-CN" altLang="en-US" sz="4200" dirty="0"/>
          </a:p>
        </p:txBody>
      </p:sp>
      <p:sp>
        <p:nvSpPr>
          <p:cNvPr id="22531" name="Rectangle 3"/>
          <p:cNvSpPr>
            <a:spLocks noGrp="1" noChangeArrowheads="1"/>
          </p:cNvSpPr>
          <p:nvPr>
            <p:ph idx="1"/>
          </p:nvPr>
        </p:nvSpPr>
        <p:spPr/>
        <p:txBody>
          <a:bodyPr>
            <a:normAutofit/>
          </a:bodyPr>
          <a:lstStyle/>
          <a:p>
            <a:r>
              <a:rPr lang="en-US" altLang="zh-CN" sz="2800" dirty="0"/>
              <a:t>2001</a:t>
            </a:r>
            <a:r>
              <a:rPr lang="zh-CN" altLang="en-US" sz="2800" dirty="0"/>
              <a:t>年</a:t>
            </a:r>
            <a:r>
              <a:rPr lang="en-US" altLang="zh-CN" sz="2800" dirty="0"/>
              <a:t>10</a:t>
            </a:r>
            <a:r>
              <a:rPr lang="zh-CN" altLang="en-US" sz="2800" dirty="0"/>
              <a:t>月</a:t>
            </a:r>
            <a:r>
              <a:rPr lang="en-US" altLang="zh-CN" sz="2800" dirty="0"/>
              <a:t>7</a:t>
            </a:r>
            <a:r>
              <a:rPr lang="zh-CN" altLang="en-US" sz="2800" dirty="0"/>
              <a:t>日，美英对阿富汗主要城市进行全面空袭</a:t>
            </a:r>
            <a:endParaRPr lang="en-US" altLang="zh-CN" sz="2800" dirty="0"/>
          </a:p>
          <a:p>
            <a:pPr lvl="1"/>
            <a:r>
              <a:rPr lang="zh-CN" altLang="en-US" sz="2400" dirty="0"/>
              <a:t>被炸城市：喀布尔、坎大哈、贾拉拉巴德、昆都士、赫拉特、马扎里沙里夫</a:t>
            </a:r>
            <a:endParaRPr lang="en-US" altLang="zh-CN" sz="2400" dirty="0"/>
          </a:p>
          <a:p>
            <a:pPr lvl="1"/>
            <a:r>
              <a:rPr lang="zh-CN" altLang="en-US" sz="2400" dirty="0"/>
              <a:t>被炸目标：防空系统、机场、油库、坦克、训练营地等</a:t>
            </a:r>
          </a:p>
          <a:p>
            <a:pPr lvl="1"/>
            <a:r>
              <a:rPr lang="zh-CN" altLang="en-US" sz="2400" dirty="0"/>
              <a:t>集束炸弹和各导航失误造成大量民众伤亡</a:t>
            </a:r>
            <a:endParaRPr lang="en-US" altLang="zh-CN" sz="2400" dirty="0"/>
          </a:p>
          <a:p>
            <a:pPr lvl="1"/>
            <a:r>
              <a:rPr lang="en-US" altLang="zh-CN" sz="2400" dirty="0"/>
              <a:t>(</a:t>
            </a:r>
            <a:r>
              <a:rPr lang="zh-CN" altLang="en-US" sz="2400" dirty="0"/>
              <a:t>美军如何确定轰炸目标？）</a:t>
            </a:r>
          </a:p>
          <a:p>
            <a:r>
              <a:rPr lang="en-US" altLang="zh-CN" sz="2800" dirty="0"/>
              <a:t>10</a:t>
            </a:r>
            <a:r>
              <a:rPr lang="zh-CN" altLang="en-US" sz="2800" dirty="0"/>
              <a:t>月</a:t>
            </a:r>
            <a:r>
              <a:rPr lang="en-US" altLang="zh-CN" sz="2800" dirty="0"/>
              <a:t>19</a:t>
            </a:r>
            <a:r>
              <a:rPr lang="zh-CN" altLang="en-US" sz="2800" dirty="0"/>
              <a:t>日，投入地面部队</a:t>
            </a:r>
            <a:endParaRPr lang="zh-CN" altLang="en-US" sz="2400" dirty="0"/>
          </a:p>
        </p:txBody>
      </p:sp>
      <p:pic>
        <p:nvPicPr>
          <p:cNvPr id="22533" name="Picture 5" descr="afghan15"/>
          <p:cNvPicPr>
            <a:picLocks noChangeAspect="1" noChangeArrowheads="1"/>
          </p:cNvPicPr>
          <p:nvPr/>
        </p:nvPicPr>
        <p:blipFill>
          <a:blip r:embed="rId3" cstate="print"/>
          <a:srcRect/>
          <a:stretch>
            <a:fillRect/>
          </a:stretch>
        </p:blipFill>
        <p:spPr bwMode="auto">
          <a:xfrm>
            <a:off x="0" y="425985"/>
            <a:ext cx="9144000" cy="5943600"/>
          </a:xfrm>
          <a:prstGeom prst="rect">
            <a:avLst/>
          </a:prstGeom>
          <a:noFill/>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82"/>
            <a:ext cx="9144000" cy="68532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dissolve">
                                      <p:cBhvr>
                                        <p:cTn id="7" dur="500"/>
                                        <p:tgtEl>
                                          <p:spTgt spid="2253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531">
                                            <p:txEl>
                                              <p:pRg st="1" end="1"/>
                                            </p:txEl>
                                          </p:spTgt>
                                        </p:tgtEl>
                                        <p:attrNameLst>
                                          <p:attrName>style.visibility</p:attrName>
                                        </p:attrNameLst>
                                      </p:cBhvr>
                                      <p:to>
                                        <p:strVal val="visible"/>
                                      </p:to>
                                    </p:set>
                                    <p:animEffect transition="in" filter="dissolve">
                                      <p:cBhvr>
                                        <p:cTn id="10" dur="500"/>
                                        <p:tgtEl>
                                          <p:spTgt spid="2253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531">
                                            <p:txEl>
                                              <p:pRg st="2" end="2"/>
                                            </p:txEl>
                                          </p:spTgt>
                                        </p:tgtEl>
                                        <p:attrNameLst>
                                          <p:attrName>style.visibility</p:attrName>
                                        </p:attrNameLst>
                                      </p:cBhvr>
                                      <p:to>
                                        <p:strVal val="visible"/>
                                      </p:to>
                                    </p:set>
                                    <p:animEffect transition="in" filter="dissolve">
                                      <p:cBhvr>
                                        <p:cTn id="13" dur="500"/>
                                        <p:tgtEl>
                                          <p:spTgt spid="22531">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2531">
                                            <p:txEl>
                                              <p:pRg st="3" end="3"/>
                                            </p:txEl>
                                          </p:spTgt>
                                        </p:tgtEl>
                                        <p:attrNameLst>
                                          <p:attrName>style.visibility</p:attrName>
                                        </p:attrNameLst>
                                      </p:cBhvr>
                                      <p:to>
                                        <p:strVal val="visible"/>
                                      </p:to>
                                    </p:set>
                                    <p:animEffect transition="in" filter="dissolve">
                                      <p:cBhvr>
                                        <p:cTn id="16" dur="500"/>
                                        <p:tgtEl>
                                          <p:spTgt spid="22531">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531">
                                            <p:txEl>
                                              <p:pRg st="4" end="4"/>
                                            </p:txEl>
                                          </p:spTgt>
                                        </p:tgtEl>
                                        <p:attrNameLst>
                                          <p:attrName>style.visibility</p:attrName>
                                        </p:attrNameLst>
                                      </p:cBhvr>
                                      <p:to>
                                        <p:strVal val="visible"/>
                                      </p:to>
                                    </p:set>
                                    <p:animEffect transition="in" filter="dissolve">
                                      <p:cBhvr>
                                        <p:cTn id="19" dur="500"/>
                                        <p:tgtEl>
                                          <p:spTgt spid="2253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2533"/>
                                        </p:tgtEl>
                                        <p:attrNameLst>
                                          <p:attrName>style.visibility</p:attrName>
                                        </p:attrNameLst>
                                      </p:cBhvr>
                                      <p:to>
                                        <p:strVal val="visible"/>
                                      </p:to>
                                    </p:set>
                                    <p:animEffect transition="in" filter="dissolve">
                                      <p:cBhvr>
                                        <p:cTn id="29" dur="500"/>
                                        <p:tgtEl>
                                          <p:spTgt spid="22533"/>
                                        </p:tgtEl>
                                      </p:cBhvr>
                                    </p:animEffect>
                                  </p:childTnLst>
                                  <p:subTnLst>
                                    <p:set>
                                      <p:cBhvr override="childStyle">
                                        <p:cTn dur="1" fill="hold" display="0" masterRel="nextClick" afterEffect="1"/>
                                        <p:tgtEl>
                                          <p:spTgt spid="22533"/>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531">
                                            <p:txEl>
                                              <p:pRg st="5" end="5"/>
                                            </p:txEl>
                                          </p:spTgt>
                                        </p:tgtEl>
                                        <p:attrNameLst>
                                          <p:attrName>style.visibility</p:attrName>
                                        </p:attrNameLst>
                                      </p:cBhvr>
                                      <p:to>
                                        <p:strVal val="visible"/>
                                      </p:to>
                                    </p:set>
                                    <p:animEffect transition="in" filter="dissolve">
                                      <p:cBhvr>
                                        <p:cTn id="34" dur="500"/>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马扎里沙里夫之战</a:t>
            </a:r>
          </a:p>
        </p:txBody>
      </p:sp>
      <p:sp>
        <p:nvSpPr>
          <p:cNvPr id="3" name="内容占位符 2"/>
          <p:cNvSpPr>
            <a:spLocks noGrp="1"/>
          </p:cNvSpPr>
          <p:nvPr>
            <p:ph idx="1"/>
          </p:nvPr>
        </p:nvSpPr>
        <p:spPr/>
        <p:txBody>
          <a:bodyPr>
            <a:normAutofit fontScale="92500"/>
          </a:bodyPr>
          <a:lstStyle/>
          <a:p>
            <a:r>
              <a:rPr lang="en-US" altLang="zh-CN" dirty="0"/>
              <a:t>2011</a:t>
            </a:r>
            <a:r>
              <a:rPr lang="zh-CN" altLang="en-US" dirty="0"/>
              <a:t>年</a:t>
            </a:r>
            <a:r>
              <a:rPr lang="en-US" altLang="zh-CN" dirty="0"/>
              <a:t>11</a:t>
            </a:r>
            <a:r>
              <a:rPr lang="zh-CN" altLang="en-US" dirty="0"/>
              <a:t>月</a:t>
            </a:r>
            <a:r>
              <a:rPr lang="en-US" altLang="zh-CN" dirty="0"/>
              <a:t>5</a:t>
            </a:r>
            <a:r>
              <a:rPr lang="zh-CN" altLang="en-US" dirty="0"/>
              <a:t>～</a:t>
            </a:r>
            <a:r>
              <a:rPr lang="en-US" altLang="zh-CN" dirty="0"/>
              <a:t>9</a:t>
            </a:r>
            <a:r>
              <a:rPr lang="zh-CN" altLang="en-US" dirty="0"/>
              <a:t>日</a:t>
            </a:r>
            <a:endParaRPr lang="en-US" altLang="zh-CN" dirty="0"/>
          </a:p>
          <a:p>
            <a:r>
              <a:rPr lang="zh-CN" altLang="en-US" dirty="0"/>
              <a:t>作战双方：</a:t>
            </a:r>
            <a:endParaRPr lang="en-US" altLang="zh-CN" dirty="0"/>
          </a:p>
          <a:p>
            <a:pPr lvl="1"/>
            <a:r>
              <a:rPr lang="zh-CN" altLang="en-US" dirty="0"/>
              <a:t>美军特种部队约</a:t>
            </a:r>
            <a:r>
              <a:rPr lang="en-US" altLang="zh-CN" dirty="0"/>
              <a:t>100</a:t>
            </a:r>
            <a:r>
              <a:rPr lang="zh-CN" altLang="en-US" dirty="0"/>
              <a:t>人、空中支援部队</a:t>
            </a:r>
            <a:r>
              <a:rPr lang="en-US" altLang="zh-CN" dirty="0"/>
              <a:t>&amp;</a:t>
            </a:r>
            <a:r>
              <a:rPr lang="zh-CN" altLang="en-US" dirty="0"/>
              <a:t>北方联盟约</a:t>
            </a:r>
            <a:r>
              <a:rPr lang="en-US" altLang="zh-CN" dirty="0"/>
              <a:t>1000</a:t>
            </a:r>
            <a:r>
              <a:rPr lang="zh-CN" altLang="en-US" dirty="0"/>
              <a:t>人 </a:t>
            </a:r>
            <a:r>
              <a:rPr lang="en-US" altLang="zh-CN" dirty="0" err="1"/>
              <a:t>vs</a:t>
            </a:r>
            <a:r>
              <a:rPr lang="en-US" altLang="zh-CN" dirty="0"/>
              <a:t> </a:t>
            </a:r>
            <a:r>
              <a:rPr lang="zh-CN" altLang="en-US" dirty="0"/>
              <a:t>塔利班武装约</a:t>
            </a:r>
            <a:r>
              <a:rPr lang="en-US" altLang="zh-CN" dirty="0"/>
              <a:t>8500</a:t>
            </a:r>
            <a:r>
              <a:rPr lang="zh-CN" altLang="en-US" dirty="0"/>
              <a:t>人</a:t>
            </a:r>
            <a:endParaRPr lang="en-US" altLang="zh-CN" dirty="0"/>
          </a:p>
          <a:p>
            <a:r>
              <a:rPr lang="zh-CN" altLang="en-US" dirty="0"/>
              <a:t>战法：</a:t>
            </a:r>
            <a:endParaRPr lang="en-US" altLang="zh-CN" dirty="0"/>
          </a:p>
          <a:p>
            <a:pPr lvl="1"/>
            <a:r>
              <a:rPr lang="zh-CN" altLang="en-US" dirty="0"/>
              <a:t>特种部队先行指示目标，空中轰炸塔利班坦克大炮等</a:t>
            </a:r>
            <a:endParaRPr lang="en-US" altLang="zh-CN" dirty="0"/>
          </a:p>
          <a:p>
            <a:pPr lvl="1"/>
            <a:r>
              <a:rPr lang="zh-CN" altLang="en-US"/>
              <a:t>依赖近距离空中</a:t>
            </a:r>
            <a:r>
              <a:rPr lang="zh-CN" altLang="en-US" dirty="0"/>
              <a:t>支援，北方联盟冲锋</a:t>
            </a:r>
            <a:endParaRPr lang="en-US" altLang="zh-CN" dirty="0"/>
          </a:p>
          <a:p>
            <a:r>
              <a:rPr lang="zh-CN" altLang="en-US" dirty="0"/>
              <a:t>特种部队所遇最大问题：骑马</a:t>
            </a:r>
            <a:endParaRPr lang="en-US" altLang="zh-CN" dirty="0"/>
          </a:p>
          <a:p>
            <a:r>
              <a:rPr lang="en-US" altLang="zh-CN" dirty="0"/>
              <a:t>8500</a:t>
            </a:r>
            <a:r>
              <a:rPr lang="zh-CN" altLang="en-US" dirty="0"/>
              <a:t>名塔利班士兵投降，编入北方联盟部队</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350207"/>
            <a:ext cx="8064896" cy="5511531"/>
          </a:xfrm>
          <a:prstGeom prst="rect">
            <a:avLst/>
          </a:prstGeom>
        </p:spPr>
      </p:pic>
    </p:spTree>
    <p:extLst>
      <p:ext uri="{BB962C8B-B14F-4D97-AF65-F5344CB8AC3E}">
        <p14:creationId xmlns:p14="http://schemas.microsoft.com/office/powerpoint/2010/main" val="142359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战争进程</a:t>
            </a:r>
          </a:p>
        </p:txBody>
      </p:sp>
      <p:sp>
        <p:nvSpPr>
          <p:cNvPr id="3" name="内容占位符 2"/>
          <p:cNvSpPr>
            <a:spLocks noGrp="1"/>
          </p:cNvSpPr>
          <p:nvPr>
            <p:ph idx="1"/>
          </p:nvPr>
        </p:nvSpPr>
        <p:spPr/>
        <p:txBody>
          <a:bodyPr>
            <a:normAutofit lnSpcReduction="10000"/>
          </a:bodyPr>
          <a:lstStyle/>
          <a:p>
            <a:r>
              <a:rPr lang="en-US" altLang="zh-CN" dirty="0"/>
              <a:t>11</a:t>
            </a:r>
            <a:r>
              <a:rPr lang="zh-CN" altLang="en-US" dirty="0"/>
              <a:t>月</a:t>
            </a:r>
            <a:r>
              <a:rPr lang="en-US" altLang="zh-CN" dirty="0"/>
              <a:t>13</a:t>
            </a:r>
            <a:r>
              <a:rPr lang="zh-CN" altLang="en-US" dirty="0"/>
              <a:t>日，占领</a:t>
            </a:r>
            <a:r>
              <a:rPr lang="en-US" altLang="zh-CN" dirty="0"/>
              <a:t>Kabul</a:t>
            </a:r>
            <a:r>
              <a:rPr lang="zh-CN" altLang="en-US" dirty="0"/>
              <a:t>（塔利班士兵大部撤走）</a:t>
            </a:r>
            <a:endParaRPr lang="en-US" altLang="zh-CN" dirty="0"/>
          </a:p>
          <a:p>
            <a:r>
              <a:rPr lang="en-US" altLang="zh-CN" dirty="0"/>
              <a:t>11</a:t>
            </a:r>
            <a:r>
              <a:rPr lang="zh-CN" altLang="en-US" dirty="0"/>
              <a:t>月</a:t>
            </a:r>
            <a:r>
              <a:rPr lang="en-US" altLang="zh-CN" dirty="0"/>
              <a:t>14</a:t>
            </a:r>
            <a:r>
              <a:rPr lang="zh-CN" altLang="en-US" dirty="0"/>
              <a:t>日，占领</a:t>
            </a:r>
            <a:r>
              <a:rPr lang="en-US" altLang="zh-CN" dirty="0"/>
              <a:t>Jalalabad</a:t>
            </a:r>
            <a:endParaRPr lang="zh-CN" altLang="en-US" dirty="0"/>
          </a:p>
          <a:p>
            <a:r>
              <a:rPr lang="en-US" altLang="zh-CN" dirty="0"/>
              <a:t>12</a:t>
            </a:r>
            <a:r>
              <a:rPr lang="zh-CN" altLang="en-US" dirty="0"/>
              <a:t>月</a:t>
            </a:r>
            <a:r>
              <a:rPr lang="en-US" altLang="zh-CN" dirty="0"/>
              <a:t>7</a:t>
            </a:r>
            <a:r>
              <a:rPr lang="zh-CN" altLang="en-US" dirty="0"/>
              <a:t>日占领塔利班最后占据的</a:t>
            </a:r>
            <a:r>
              <a:rPr lang="zh-CN" altLang="en-US"/>
              <a:t>城市</a:t>
            </a:r>
            <a:r>
              <a:rPr lang="en-US" altLang="zh-CN"/>
              <a:t>Qandahar</a:t>
            </a:r>
          </a:p>
          <a:p>
            <a:pPr lvl="1"/>
            <a:r>
              <a:rPr lang="zh-CN" altLang="en-US"/>
              <a:t>美军先期频繁在夜晚对</a:t>
            </a:r>
            <a:r>
              <a:rPr lang="en-US" altLang="zh-CN"/>
              <a:t>Taliban</a:t>
            </a:r>
            <a:r>
              <a:rPr lang="zh-CN" altLang="en-US"/>
              <a:t>武装发起攻击</a:t>
            </a:r>
            <a:endParaRPr lang="zh-CN" altLang="en-US" dirty="0"/>
          </a:p>
          <a:p>
            <a:r>
              <a:rPr lang="en-US" altLang="zh-CN" dirty="0"/>
              <a:t>12</a:t>
            </a:r>
            <a:r>
              <a:rPr lang="zh-CN" altLang="en-US" dirty="0"/>
              <a:t>月</a:t>
            </a:r>
            <a:r>
              <a:rPr lang="en-US" altLang="zh-CN" dirty="0"/>
              <a:t>16-18</a:t>
            </a:r>
            <a:r>
              <a:rPr lang="zh-CN" altLang="en-US" dirty="0"/>
              <a:t>日，占领高山要塞</a:t>
            </a:r>
            <a:r>
              <a:rPr lang="en-US" altLang="zh-CN" dirty="0" err="1"/>
              <a:t>Tora</a:t>
            </a:r>
            <a:r>
              <a:rPr lang="en-US" altLang="zh-CN" dirty="0"/>
              <a:t> Bora</a:t>
            </a:r>
            <a:r>
              <a:rPr lang="zh-CN" altLang="en-US" dirty="0"/>
              <a:t>及周围</a:t>
            </a:r>
            <a:endParaRPr lang="en-US" altLang="zh-CN" dirty="0"/>
          </a:p>
          <a:p>
            <a:pPr lvl="1"/>
            <a:r>
              <a:rPr lang="en-US" altLang="zh-CN" dirty="0"/>
              <a:t>Jalalabad</a:t>
            </a:r>
            <a:r>
              <a:rPr lang="zh-CN" altLang="en-US" dirty="0"/>
              <a:t>以南约</a:t>
            </a:r>
            <a:r>
              <a:rPr lang="en-US" altLang="zh-CN" dirty="0"/>
              <a:t>30</a:t>
            </a:r>
            <a:r>
              <a:rPr lang="zh-CN" altLang="en-US" dirty="0"/>
              <a:t>千米，海拔</a:t>
            </a:r>
            <a:r>
              <a:rPr lang="en-US" altLang="zh-CN" dirty="0"/>
              <a:t>4000</a:t>
            </a:r>
            <a:r>
              <a:rPr lang="zh-CN" altLang="en-US" dirty="0"/>
              <a:t>米，终年积雪</a:t>
            </a:r>
            <a:endParaRPr lang="en-US" altLang="zh-CN" dirty="0"/>
          </a:p>
          <a:p>
            <a:pPr lvl="1"/>
            <a:r>
              <a:rPr lang="en-US" altLang="zh-CN" dirty="0"/>
              <a:t>Bin </a:t>
            </a:r>
            <a:r>
              <a:rPr lang="en-US" altLang="zh-CN"/>
              <a:t>Laden </a:t>
            </a:r>
            <a:r>
              <a:rPr lang="zh-CN" altLang="en-US"/>
              <a:t>逃脱</a:t>
            </a:r>
            <a:endParaRPr lang="en-US" altLang="zh-CN"/>
          </a:p>
          <a:p>
            <a:r>
              <a:rPr lang="en-US" altLang="zh-CN"/>
              <a:t>2002</a:t>
            </a:r>
            <a:r>
              <a:rPr lang="zh-CN" altLang="en-US"/>
              <a:t>年</a:t>
            </a:r>
            <a:r>
              <a:rPr lang="en-US" altLang="zh-CN"/>
              <a:t>2</a:t>
            </a:r>
            <a:r>
              <a:rPr lang="zh-CN" altLang="en-US"/>
              <a:t>月，</a:t>
            </a:r>
            <a:r>
              <a:rPr lang="en-US" altLang="zh-CN"/>
              <a:t>Operation Anaconda</a:t>
            </a:r>
            <a:r>
              <a:rPr lang="zh-CN" altLang="en-US"/>
              <a:t>（蟒蛇）</a:t>
            </a:r>
            <a:endParaRPr lang="zh-CN" altLang="en-US" dirty="0"/>
          </a:p>
          <a:p>
            <a:r>
              <a:rPr lang="en-US" altLang="zh-CN" dirty="0"/>
              <a:t>2003</a:t>
            </a:r>
            <a:r>
              <a:rPr lang="zh-CN" altLang="en-US" dirty="0"/>
              <a:t>年</a:t>
            </a:r>
            <a:r>
              <a:rPr lang="en-US" altLang="zh-CN" dirty="0"/>
              <a:t>5</a:t>
            </a:r>
            <a:r>
              <a:rPr lang="zh-CN" altLang="en-US" dirty="0"/>
              <a:t>月</a:t>
            </a:r>
            <a:r>
              <a:rPr lang="en-US" altLang="zh-CN" dirty="0"/>
              <a:t>1</a:t>
            </a:r>
            <a:r>
              <a:rPr lang="zh-CN" altLang="en-US" dirty="0"/>
              <a:t>日，美国宣布战斗行动结束</a:t>
            </a:r>
          </a:p>
        </p:txBody>
      </p:sp>
    </p:spTree>
    <p:extLst>
      <p:ext uri="{BB962C8B-B14F-4D97-AF65-F5344CB8AC3E}">
        <p14:creationId xmlns:p14="http://schemas.microsoft.com/office/powerpoint/2010/main" val="146091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Operation Anaconda</a:t>
            </a:r>
            <a:r>
              <a:rPr lang="zh-CN" altLang="en-US" dirty="0"/>
              <a:t>（蟒蛇）</a:t>
            </a: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245380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阅读材料</a:t>
            </a:r>
          </a:p>
        </p:txBody>
      </p:sp>
      <p:sp>
        <p:nvSpPr>
          <p:cNvPr id="3" name="内容占位符 2"/>
          <p:cNvSpPr>
            <a:spLocks noGrp="1"/>
          </p:cNvSpPr>
          <p:nvPr>
            <p:ph idx="1"/>
          </p:nvPr>
        </p:nvSpPr>
        <p:spPr/>
        <p:txBody>
          <a:bodyPr/>
          <a:lstStyle/>
          <a:p>
            <a:r>
              <a:rPr lang="zh-CN" altLang="en-US" dirty="0"/>
              <a:t>迈克</a:t>
            </a:r>
            <a:r>
              <a:rPr lang="zh-CN" altLang="en-US" dirty="0">
                <a:latin typeface="微软雅黑"/>
                <a:ea typeface="微软雅黑"/>
              </a:rPr>
              <a:t>•德龙，</a:t>
            </a:r>
            <a:r>
              <a:rPr lang="en-US" altLang="zh-CN" dirty="0">
                <a:latin typeface="微软雅黑"/>
                <a:ea typeface="微软雅黑"/>
              </a:rPr>
              <a:t>《</a:t>
            </a:r>
            <a:r>
              <a:rPr lang="zh-CN" altLang="en-US" dirty="0">
                <a:latin typeface="微软雅黑"/>
                <a:ea typeface="微软雅黑"/>
              </a:rPr>
              <a:t>我在指挥中央司令部</a:t>
            </a:r>
            <a:r>
              <a:rPr lang="en-US" altLang="zh-CN" dirty="0">
                <a:latin typeface="微软雅黑"/>
                <a:ea typeface="微软雅黑"/>
              </a:rPr>
              <a:t>》</a:t>
            </a:r>
            <a:r>
              <a:rPr lang="zh-CN" altLang="en-US" dirty="0">
                <a:latin typeface="微软雅黑"/>
                <a:ea typeface="微软雅黑"/>
              </a:rPr>
              <a:t>，第三章，东方出版社，</a:t>
            </a:r>
            <a:r>
              <a:rPr lang="en-US" altLang="zh-CN" dirty="0">
                <a:latin typeface="微软雅黑"/>
                <a:ea typeface="微软雅黑"/>
              </a:rPr>
              <a:t>2006</a:t>
            </a:r>
            <a:r>
              <a:rPr lang="zh-CN" altLang="en-US" dirty="0">
                <a:latin typeface="微软雅黑"/>
                <a:ea typeface="微软雅黑"/>
              </a:rPr>
              <a:t>年</a:t>
            </a:r>
            <a:r>
              <a:rPr lang="en-US" altLang="zh-CN" dirty="0">
                <a:latin typeface="微软雅黑"/>
                <a:ea typeface="微软雅黑"/>
              </a:rPr>
              <a:t>4</a:t>
            </a:r>
            <a:r>
              <a:rPr lang="zh-CN" altLang="en-US" dirty="0">
                <a:latin typeface="微软雅黑"/>
                <a:ea typeface="微软雅黑"/>
              </a:rPr>
              <a:t>月</a:t>
            </a:r>
            <a:endParaRPr lang="en-US" altLang="zh-CN" dirty="0">
              <a:latin typeface="微软雅黑"/>
              <a:ea typeface="微软雅黑"/>
            </a:endParaRPr>
          </a:p>
          <a:p>
            <a:r>
              <a:rPr lang="en-US" altLang="zh-CN" dirty="0"/>
              <a:t>Operation </a:t>
            </a:r>
            <a:r>
              <a:rPr lang="en-US" altLang="zh-CN" i="1" dirty="0"/>
              <a:t>Enduring Freedom </a:t>
            </a:r>
            <a:r>
              <a:rPr lang="en-US" altLang="zh-CN" dirty="0"/>
              <a:t>and the Conflict in Afghanistan: An Update, International Affairs and Defense Section, House of Commons Library, Oct. 31, 2001 (</a:t>
            </a:r>
            <a:r>
              <a:rPr lang="en-US" altLang="zh-CN" dirty="0" err="1"/>
              <a:t>pdf</a:t>
            </a:r>
            <a:r>
              <a:rPr lang="en-US" altLang="zh-CN" dirty="0"/>
              <a:t>)</a:t>
            </a:r>
            <a:endParaRPr lang="zh-CN" altLang="en-US" dirty="0"/>
          </a:p>
        </p:txBody>
      </p:sp>
    </p:spTree>
    <p:extLst>
      <p:ext uri="{BB962C8B-B14F-4D97-AF65-F5344CB8AC3E}">
        <p14:creationId xmlns:p14="http://schemas.microsoft.com/office/powerpoint/2010/main" val="3095407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dirty="0"/>
              <a:t>战争结果</a:t>
            </a:r>
          </a:p>
        </p:txBody>
      </p:sp>
      <p:sp>
        <p:nvSpPr>
          <p:cNvPr id="54275" name="Rectangle 3"/>
          <p:cNvSpPr>
            <a:spLocks noGrp="1" noChangeArrowheads="1"/>
          </p:cNvSpPr>
          <p:nvPr>
            <p:ph idx="1"/>
          </p:nvPr>
        </p:nvSpPr>
        <p:spPr/>
        <p:txBody>
          <a:bodyPr/>
          <a:lstStyle/>
          <a:p>
            <a:r>
              <a:rPr lang="zh-CN" altLang="en-US" sz="2800" dirty="0"/>
              <a:t>塔利班被推翻，基地组织受重创，但本</a:t>
            </a:r>
            <a:r>
              <a:rPr lang="en-US" altLang="zh-CN" sz="2800" dirty="0"/>
              <a:t>·</a:t>
            </a:r>
            <a:r>
              <a:rPr lang="zh-CN" altLang="en-US" sz="2800" dirty="0"/>
              <a:t>拉登逃脱</a:t>
            </a:r>
          </a:p>
          <a:p>
            <a:r>
              <a:rPr lang="zh-CN" altLang="en-US" sz="2800" dirty="0"/>
              <a:t>大量平民丧命，导致阿富汗人对美国更为敌对</a:t>
            </a:r>
          </a:p>
          <a:p>
            <a:r>
              <a:rPr lang="zh-CN" altLang="en-US" sz="2800" dirty="0"/>
              <a:t>死亡：</a:t>
            </a:r>
          </a:p>
          <a:p>
            <a:pPr lvl="1"/>
            <a:r>
              <a:rPr lang="zh-CN" altLang="en-US" sz="2400" dirty="0"/>
              <a:t>美国：</a:t>
            </a:r>
            <a:r>
              <a:rPr lang="en-US" altLang="zh-CN" sz="2400" dirty="0"/>
              <a:t>68</a:t>
            </a:r>
            <a:r>
              <a:rPr lang="zh-CN" altLang="en-US" sz="2400" dirty="0"/>
              <a:t>士兵及</a:t>
            </a:r>
            <a:r>
              <a:rPr lang="en-US" altLang="zh-CN" sz="2400" dirty="0"/>
              <a:t>2</a:t>
            </a:r>
            <a:r>
              <a:rPr lang="zh-CN" altLang="en-US" sz="2400" dirty="0"/>
              <a:t>中情局人员</a:t>
            </a:r>
          </a:p>
          <a:p>
            <a:pPr lvl="1"/>
            <a:r>
              <a:rPr lang="zh-CN" altLang="en-US" sz="2400" dirty="0"/>
              <a:t>英国：</a:t>
            </a:r>
            <a:r>
              <a:rPr lang="en-US" altLang="zh-CN" sz="2400" dirty="0"/>
              <a:t>3</a:t>
            </a:r>
            <a:r>
              <a:rPr lang="zh-CN" altLang="en-US" sz="2400" dirty="0"/>
              <a:t>人</a:t>
            </a:r>
          </a:p>
          <a:p>
            <a:pPr lvl="1"/>
            <a:r>
              <a:rPr lang="zh-CN" altLang="en-US" sz="2400" dirty="0"/>
              <a:t>北方联盟：不详</a:t>
            </a:r>
          </a:p>
          <a:p>
            <a:pPr lvl="1"/>
            <a:r>
              <a:rPr lang="zh-CN" altLang="en-US" sz="2400" dirty="0"/>
              <a:t>塔利班和基地组织：约</a:t>
            </a:r>
            <a:r>
              <a:rPr lang="en-US" altLang="zh-CN" sz="2400" dirty="0"/>
              <a:t>1.5</a:t>
            </a:r>
            <a:r>
              <a:rPr lang="zh-CN" altLang="en-US" sz="2400" dirty="0"/>
              <a:t>万人</a:t>
            </a:r>
          </a:p>
          <a:p>
            <a:pPr lvl="1"/>
            <a:r>
              <a:rPr lang="zh-CN" altLang="en-US" sz="2400" dirty="0"/>
              <a:t>阿富汗民众：</a:t>
            </a:r>
            <a:r>
              <a:rPr lang="en-US" altLang="zh-CN" sz="2400" dirty="0"/>
              <a:t>3500</a:t>
            </a:r>
            <a:r>
              <a:rPr lang="zh-CN" altLang="en-US" sz="2400" dirty="0"/>
              <a:t>～</a:t>
            </a:r>
            <a:r>
              <a:rPr lang="en-US" altLang="zh-CN" sz="2400" dirty="0"/>
              <a:t>5000</a:t>
            </a:r>
            <a:r>
              <a:rPr lang="zh-CN" altLang="en-US" sz="2400" dirty="0"/>
              <a:t>人</a:t>
            </a:r>
          </a:p>
          <a:p>
            <a:pPr lvl="1"/>
            <a:r>
              <a:rPr lang="zh-CN" altLang="en-US" sz="2400" dirty="0"/>
              <a:t>新闻记者：</a:t>
            </a:r>
            <a:r>
              <a:rPr lang="en-US" altLang="zh-CN" sz="2400" dirty="0"/>
              <a:t>10</a:t>
            </a:r>
            <a:r>
              <a:rPr lang="zh-CN" altLang="en-US" sz="2400" dirty="0"/>
              <a:t>人</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战争特点</a:t>
            </a:r>
          </a:p>
        </p:txBody>
      </p:sp>
      <p:sp>
        <p:nvSpPr>
          <p:cNvPr id="3" name="内容占位符 2"/>
          <p:cNvSpPr>
            <a:spLocks noGrp="1"/>
          </p:cNvSpPr>
          <p:nvPr>
            <p:ph idx="1"/>
          </p:nvPr>
        </p:nvSpPr>
        <p:spPr>
          <a:xfrm>
            <a:off x="179388" y="1484312"/>
            <a:ext cx="8713787" cy="5016521"/>
          </a:xfrm>
        </p:spPr>
        <p:txBody>
          <a:bodyPr>
            <a:normAutofit lnSpcReduction="10000"/>
          </a:bodyPr>
          <a:lstStyle/>
          <a:p>
            <a:r>
              <a:rPr lang="zh-CN" altLang="en-US" dirty="0"/>
              <a:t>一场严密封锁新闻的反恐战争</a:t>
            </a:r>
            <a:endParaRPr lang="en-US" altLang="zh-CN" dirty="0"/>
          </a:p>
          <a:p>
            <a:r>
              <a:rPr lang="zh-CN" altLang="en-US" dirty="0"/>
              <a:t>美海空军精确轰炸，特种部队、</a:t>
            </a:r>
            <a:r>
              <a:rPr lang="en-US" altLang="zh-CN" dirty="0"/>
              <a:t>CIA</a:t>
            </a:r>
            <a:r>
              <a:rPr lang="zh-CN" altLang="en-US" dirty="0"/>
              <a:t>、反塔联盟配合作战</a:t>
            </a:r>
            <a:endParaRPr lang="en-US" altLang="zh-CN" dirty="0"/>
          </a:p>
          <a:p>
            <a:r>
              <a:rPr lang="zh-CN" altLang="en-US" dirty="0"/>
              <a:t>美军广泛使用心理战手段</a:t>
            </a:r>
            <a:endParaRPr lang="en-US" altLang="zh-CN" dirty="0"/>
          </a:p>
          <a:p>
            <a:pPr lvl="1"/>
            <a:r>
              <a:rPr lang="zh-CN" altLang="en-US" dirty="0"/>
              <a:t>开设“自由阿富汗”电台</a:t>
            </a:r>
            <a:endParaRPr lang="en-US" altLang="zh-CN" dirty="0"/>
          </a:p>
          <a:p>
            <a:pPr lvl="1"/>
            <a:r>
              <a:rPr lang="zh-CN" altLang="en-US" dirty="0"/>
              <a:t>边轰炸边空投食品救济阿富汗难民</a:t>
            </a:r>
            <a:endParaRPr lang="en-US" altLang="zh-CN" dirty="0"/>
          </a:p>
          <a:p>
            <a:pPr lvl="1"/>
            <a:r>
              <a:rPr lang="zh-CN" altLang="en-US" dirty="0"/>
              <a:t>特种部队配备移动电台、传单、扩音器等</a:t>
            </a:r>
            <a:endParaRPr lang="en-US" altLang="zh-CN" dirty="0"/>
          </a:p>
          <a:p>
            <a:r>
              <a:rPr lang="zh-CN" altLang="en-US" dirty="0"/>
              <a:t>双方“隐真示假”</a:t>
            </a:r>
            <a:endParaRPr lang="en-US" altLang="zh-CN" dirty="0"/>
          </a:p>
          <a:p>
            <a:pPr lvl="1"/>
            <a:r>
              <a:rPr lang="zh-CN" altLang="en-US" dirty="0"/>
              <a:t>美军完全掌握制电磁权</a:t>
            </a:r>
            <a:endParaRPr lang="en-US" altLang="zh-CN" dirty="0"/>
          </a:p>
          <a:p>
            <a:pPr lvl="1"/>
            <a:r>
              <a:rPr lang="zh-CN" altLang="en-US" dirty="0"/>
              <a:t>拉登、塔利班关闭电台、转移洞窟发布假消息等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dirty="0"/>
              <a:t>十年后的阿富汗</a:t>
            </a:r>
            <a:endParaRPr lang="zh-CN" altLang="en-US" sz="3600" dirty="0"/>
          </a:p>
        </p:txBody>
      </p:sp>
      <p:sp>
        <p:nvSpPr>
          <p:cNvPr id="26627" name="Rectangle 3"/>
          <p:cNvSpPr>
            <a:spLocks noGrp="1" noChangeArrowheads="1"/>
          </p:cNvSpPr>
          <p:nvPr>
            <p:ph idx="1"/>
          </p:nvPr>
        </p:nvSpPr>
        <p:spPr>
          <a:xfrm>
            <a:off x="179388" y="1484312"/>
            <a:ext cx="8713787" cy="4969023"/>
          </a:xfrm>
        </p:spPr>
        <p:txBody>
          <a:bodyPr>
            <a:normAutofit/>
          </a:bodyPr>
          <a:lstStyle/>
          <a:p>
            <a:r>
              <a:rPr lang="en-US" altLang="zh-CN" dirty="0"/>
              <a:t>2011</a:t>
            </a:r>
            <a:r>
              <a:rPr lang="zh-CN" altLang="en-US" dirty="0"/>
              <a:t>年</a:t>
            </a:r>
            <a:r>
              <a:rPr lang="en-US" altLang="zh-CN" dirty="0"/>
              <a:t>5</a:t>
            </a:r>
            <a:r>
              <a:rPr lang="zh-CN" altLang="en-US" dirty="0"/>
              <a:t>月</a:t>
            </a:r>
            <a:r>
              <a:rPr lang="en-US" altLang="zh-CN"/>
              <a:t>1</a:t>
            </a:r>
            <a:r>
              <a:rPr lang="zh-CN" altLang="en-US"/>
              <a:t>日本</a:t>
            </a:r>
            <a:r>
              <a:rPr lang="en-US" altLang="zh-CN"/>
              <a:t>·</a:t>
            </a:r>
            <a:r>
              <a:rPr lang="zh-CN" altLang="en-US"/>
              <a:t>拉登</a:t>
            </a:r>
            <a:r>
              <a:rPr lang="zh-CN" altLang="en-US" dirty="0"/>
              <a:t>在巴基斯坦被击毙</a:t>
            </a:r>
            <a:endParaRPr lang="en-US" altLang="zh-CN" dirty="0"/>
          </a:p>
          <a:p>
            <a:r>
              <a:rPr lang="zh-CN" altLang="en-US" dirty="0"/>
              <a:t>塔利班领导人奥马尔仍未被抓获</a:t>
            </a:r>
          </a:p>
          <a:p>
            <a:r>
              <a:rPr lang="zh-CN" altLang="en-US" dirty="0"/>
              <a:t>阿富汗并未建立一个真正有效政权，许多地区仍在军阀和地方政府控制之下</a:t>
            </a:r>
          </a:p>
          <a:p>
            <a:r>
              <a:rPr lang="zh-CN" altLang="en-US" dirty="0"/>
              <a:t>塔利班逐渐卷土重来</a:t>
            </a:r>
            <a:endParaRPr lang="en-US" altLang="zh-CN" dirty="0"/>
          </a:p>
          <a:p>
            <a:r>
              <a:rPr lang="zh-CN" altLang="en-US" dirty="0"/>
              <a:t>奥巴马上台后，继续增兵阿富汗，目前驻军已超过</a:t>
            </a:r>
            <a:r>
              <a:rPr lang="en-US" altLang="zh-CN" dirty="0"/>
              <a:t>10</a:t>
            </a:r>
            <a:r>
              <a:rPr lang="zh-CN" altLang="en-US" dirty="0"/>
              <a:t>万人</a:t>
            </a:r>
            <a:endParaRPr lang="en-US" altLang="zh-CN" dirty="0"/>
          </a:p>
          <a:p>
            <a:r>
              <a:rPr lang="zh-CN" altLang="en-US" dirty="0"/>
              <a:t>美军计划</a:t>
            </a:r>
            <a:r>
              <a:rPr lang="en-US" altLang="zh-CN" dirty="0"/>
              <a:t>2014</a:t>
            </a:r>
            <a:r>
              <a:rPr lang="zh-CN" altLang="en-US" dirty="0"/>
              <a:t>年前向阿富汗移交安全责任</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十周年死亡人数</a:t>
            </a:r>
          </a:p>
        </p:txBody>
      </p:sp>
      <p:sp>
        <p:nvSpPr>
          <p:cNvPr id="3" name="内容占位符 2"/>
          <p:cNvSpPr>
            <a:spLocks noGrp="1"/>
          </p:cNvSpPr>
          <p:nvPr>
            <p:ph idx="1"/>
          </p:nvPr>
        </p:nvSpPr>
        <p:spPr/>
        <p:txBody>
          <a:bodyPr/>
          <a:lstStyle/>
          <a:p>
            <a:r>
              <a:rPr lang="zh-CN" altLang="en-US" dirty="0"/>
              <a:t>至</a:t>
            </a:r>
            <a:r>
              <a:rPr lang="en-US" altLang="zh-CN" dirty="0"/>
              <a:t>2011</a:t>
            </a:r>
            <a:r>
              <a:rPr lang="zh-CN" altLang="en-US" dirty="0"/>
              <a:t>年</a:t>
            </a:r>
            <a:r>
              <a:rPr lang="en-US" altLang="zh-CN" dirty="0"/>
              <a:t>10</a:t>
            </a:r>
            <a:r>
              <a:rPr lang="zh-CN" altLang="en-US" dirty="0"/>
              <a:t>月底联军士兵死</a:t>
            </a:r>
            <a:r>
              <a:rPr lang="en-US" altLang="zh-CN" dirty="0"/>
              <a:t>2792</a:t>
            </a:r>
            <a:r>
              <a:rPr lang="zh-CN" altLang="en-US" dirty="0"/>
              <a:t>人，其中：</a:t>
            </a:r>
            <a:endParaRPr lang="en-US" altLang="zh-CN" dirty="0"/>
          </a:p>
          <a:p>
            <a:pPr lvl="1"/>
            <a:r>
              <a:rPr lang="zh-CN" altLang="en-US" dirty="0"/>
              <a:t>美军：</a:t>
            </a:r>
            <a:r>
              <a:rPr lang="en-US" altLang="zh-CN" dirty="0"/>
              <a:t>1828</a:t>
            </a:r>
            <a:r>
              <a:rPr lang="zh-CN" altLang="en-US" dirty="0"/>
              <a:t>人</a:t>
            </a:r>
            <a:endParaRPr lang="en-US" altLang="zh-CN" dirty="0"/>
          </a:p>
          <a:p>
            <a:pPr lvl="1"/>
            <a:r>
              <a:rPr lang="zh-CN" altLang="en-US" dirty="0"/>
              <a:t>英军：</a:t>
            </a:r>
            <a:r>
              <a:rPr lang="en-US" altLang="zh-CN" dirty="0"/>
              <a:t>383</a:t>
            </a:r>
            <a:r>
              <a:rPr lang="zh-CN" altLang="en-US" dirty="0"/>
              <a:t>人</a:t>
            </a:r>
            <a:endParaRPr lang="en-US" altLang="zh-CN" dirty="0"/>
          </a:p>
          <a:p>
            <a:pPr lvl="1"/>
            <a:r>
              <a:rPr lang="zh-CN" altLang="en-US" dirty="0"/>
              <a:t>其他外国军队：</a:t>
            </a:r>
            <a:r>
              <a:rPr lang="en-US" altLang="zh-CN"/>
              <a:t>581</a:t>
            </a:r>
            <a:r>
              <a:rPr lang="zh-CN" altLang="en-US"/>
              <a:t>人</a:t>
            </a:r>
            <a:endParaRPr lang="en-US" altLang="zh-CN" dirty="0"/>
          </a:p>
          <a:p>
            <a:pPr lvl="1"/>
            <a:endParaRPr lang="en-US" altLang="zh-CN" dirty="0"/>
          </a:p>
          <a:p>
            <a:pPr lvl="1"/>
            <a:r>
              <a:rPr lang="en-US" altLang="zh-CN" dirty="0"/>
              <a:t>2001~2005</a:t>
            </a:r>
            <a:r>
              <a:rPr lang="zh-CN" altLang="en-US" dirty="0"/>
              <a:t>，绝大多数死亡士兵来自美国；之后</a:t>
            </a:r>
            <a:r>
              <a:rPr lang="en-US" altLang="zh-CN" dirty="0"/>
              <a:t>5</a:t>
            </a:r>
            <a:r>
              <a:rPr lang="zh-CN" altLang="en-US" dirty="0"/>
              <a:t>年英国、加拿大死亡人数明显增加</a:t>
            </a:r>
            <a:endParaRPr lang="en-US" altLang="zh-CN" dirty="0"/>
          </a:p>
          <a:p>
            <a:pPr lvl="1"/>
            <a:r>
              <a:rPr lang="en-US" altLang="zh-CN" dirty="0"/>
              <a:t>2009</a:t>
            </a:r>
            <a:r>
              <a:rPr lang="zh-CN" altLang="en-US" dirty="0"/>
              <a:t>年，死</a:t>
            </a:r>
            <a:r>
              <a:rPr lang="en-US" altLang="zh-CN" dirty="0"/>
              <a:t>521</a:t>
            </a:r>
            <a:r>
              <a:rPr lang="zh-CN" altLang="en-US" dirty="0"/>
              <a:t>人；</a:t>
            </a:r>
            <a:r>
              <a:rPr lang="en-US" altLang="zh-CN" dirty="0"/>
              <a:t>2010</a:t>
            </a:r>
            <a:r>
              <a:rPr lang="zh-CN" altLang="en-US" dirty="0"/>
              <a:t>年，死</a:t>
            </a:r>
            <a:r>
              <a:rPr lang="en-US" altLang="zh-CN" dirty="0"/>
              <a:t>711</a:t>
            </a:r>
            <a:r>
              <a:rPr lang="zh-CN" altLang="en-US" dirty="0"/>
              <a:t>人；</a:t>
            </a:r>
            <a:r>
              <a:rPr lang="en-US" altLang="zh-CN" dirty="0"/>
              <a:t>2011</a:t>
            </a:r>
            <a:r>
              <a:rPr lang="zh-CN" altLang="en-US" dirty="0"/>
              <a:t>年至今，死</a:t>
            </a:r>
            <a:r>
              <a:rPr lang="en-US" altLang="zh-CN" dirty="0"/>
              <a:t>511</a:t>
            </a:r>
            <a:r>
              <a:rPr lang="zh-CN" altLang="en-US" dirty="0"/>
              <a:t>人。</a:t>
            </a:r>
          </a:p>
        </p:txBody>
      </p:sp>
    </p:spTree>
    <p:extLst>
      <p:ext uri="{BB962C8B-B14F-4D97-AF65-F5344CB8AC3E}">
        <p14:creationId xmlns:p14="http://schemas.microsoft.com/office/powerpoint/2010/main" val="1045143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dirty="0"/>
              <a:t>阿富汗  </a:t>
            </a:r>
            <a:r>
              <a:rPr lang="en-US" altLang="zh-CN" dirty="0"/>
              <a:t>Afghanistan</a:t>
            </a:r>
          </a:p>
        </p:txBody>
      </p:sp>
      <p:sp>
        <p:nvSpPr>
          <p:cNvPr id="21507" name="Rectangle 3"/>
          <p:cNvSpPr>
            <a:spLocks noGrp="1" noChangeArrowheads="1"/>
          </p:cNvSpPr>
          <p:nvPr>
            <p:ph idx="1"/>
          </p:nvPr>
        </p:nvSpPr>
        <p:spPr/>
        <p:txBody>
          <a:bodyPr/>
          <a:lstStyle/>
          <a:p>
            <a:r>
              <a:rPr lang="zh-CN" altLang="en-US" dirty="0"/>
              <a:t>位于西、南、中亚交汇处，扼南北交通要冲</a:t>
            </a:r>
          </a:p>
          <a:p>
            <a:r>
              <a:rPr lang="zh-CN" altLang="en-US" dirty="0"/>
              <a:t>面积</a:t>
            </a:r>
            <a:r>
              <a:rPr lang="en-US" altLang="zh-CN" dirty="0"/>
              <a:t>65.23</a:t>
            </a:r>
            <a:r>
              <a:rPr lang="zh-CN" altLang="en-US" dirty="0"/>
              <a:t>万</a:t>
            </a:r>
            <a:r>
              <a:rPr lang="en-US" altLang="zh-CN" dirty="0"/>
              <a:t>km</a:t>
            </a:r>
            <a:r>
              <a:rPr lang="en-US" altLang="zh-CN" baseline="30000" dirty="0"/>
              <a:t>2</a:t>
            </a:r>
            <a:r>
              <a:rPr lang="zh-CN" altLang="en-US" dirty="0"/>
              <a:t>，高原及山地占</a:t>
            </a:r>
            <a:r>
              <a:rPr lang="en-US" altLang="zh-CN" dirty="0"/>
              <a:t>4/5</a:t>
            </a:r>
          </a:p>
          <a:p>
            <a:r>
              <a:rPr lang="zh-CN" altLang="en-US" dirty="0"/>
              <a:t>人口约</a:t>
            </a:r>
            <a:r>
              <a:rPr lang="en-US" altLang="zh-CN" dirty="0"/>
              <a:t>3274</a:t>
            </a:r>
            <a:r>
              <a:rPr lang="zh-CN" altLang="en-US" dirty="0"/>
              <a:t>万</a:t>
            </a:r>
            <a:r>
              <a:rPr lang="en-US" altLang="zh-CN" dirty="0"/>
              <a:t>(08</a:t>
            </a:r>
            <a:r>
              <a:rPr lang="zh-CN" altLang="en-US" dirty="0"/>
              <a:t>年</a:t>
            </a:r>
            <a:r>
              <a:rPr lang="en-US" altLang="zh-CN" dirty="0"/>
              <a:t>7</a:t>
            </a:r>
            <a:r>
              <a:rPr lang="zh-CN" altLang="en-US" dirty="0"/>
              <a:t>月估计</a:t>
            </a:r>
            <a:r>
              <a:rPr lang="en-US" altLang="zh-CN" dirty="0"/>
              <a:t>)</a:t>
            </a:r>
            <a:r>
              <a:rPr lang="zh-CN" altLang="en-US" dirty="0"/>
              <a:t>，预期寿命</a:t>
            </a:r>
            <a:r>
              <a:rPr lang="en-US" altLang="zh-CN" dirty="0"/>
              <a:t>44.2</a:t>
            </a:r>
          </a:p>
          <a:p>
            <a:pPr lvl="1"/>
            <a:r>
              <a:rPr lang="zh-CN" altLang="en-US" dirty="0"/>
              <a:t>普什图</a:t>
            </a:r>
            <a:r>
              <a:rPr lang="en-US" altLang="zh-CN" dirty="0"/>
              <a:t>42%</a:t>
            </a:r>
            <a:r>
              <a:rPr lang="zh-CN" altLang="en-US" dirty="0"/>
              <a:t>，塔吉克</a:t>
            </a:r>
            <a:r>
              <a:rPr lang="en-US" altLang="zh-CN" dirty="0"/>
              <a:t>27%</a:t>
            </a:r>
            <a:r>
              <a:rPr lang="zh-CN" altLang="en-US" dirty="0"/>
              <a:t>，哈扎拉、乌兹别克</a:t>
            </a:r>
            <a:r>
              <a:rPr lang="en-US" altLang="zh-CN" dirty="0"/>
              <a:t>9%</a:t>
            </a:r>
          </a:p>
          <a:p>
            <a:r>
              <a:rPr lang="en-US" altLang="zh-CN" dirty="0"/>
              <a:t>80%</a:t>
            </a:r>
            <a:r>
              <a:rPr lang="zh-CN" altLang="en-US" dirty="0"/>
              <a:t>信奉逊尼派、</a:t>
            </a:r>
            <a:r>
              <a:rPr lang="en-US" altLang="zh-CN" dirty="0"/>
              <a:t>19%</a:t>
            </a:r>
            <a:r>
              <a:rPr lang="zh-CN" altLang="en-US" dirty="0"/>
              <a:t>信奉什叶派穆斯林</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87" y="0"/>
            <a:ext cx="886690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sz="5100" dirty="0"/>
              <a:t>背景</a:t>
            </a:r>
          </a:p>
        </p:txBody>
      </p:sp>
      <p:sp>
        <p:nvSpPr>
          <p:cNvPr id="5123" name="Rectangle 3"/>
          <p:cNvSpPr>
            <a:spLocks noGrp="1" noChangeArrowheads="1"/>
          </p:cNvSpPr>
          <p:nvPr>
            <p:ph idx="1"/>
          </p:nvPr>
        </p:nvSpPr>
        <p:spPr/>
        <p:txBody>
          <a:bodyPr/>
          <a:lstStyle/>
          <a:p>
            <a:r>
              <a:rPr lang="en-US" altLang="zh-CN" dirty="0"/>
              <a:t>2001</a:t>
            </a:r>
            <a:r>
              <a:rPr lang="zh-CN" altLang="en-US" dirty="0"/>
              <a:t>年</a:t>
            </a:r>
            <a:r>
              <a:rPr lang="en-US" altLang="zh-CN" dirty="0"/>
              <a:t>9</a:t>
            </a:r>
            <a:r>
              <a:rPr lang="zh-CN" altLang="en-US" dirty="0"/>
              <a:t>月</a:t>
            </a:r>
            <a:r>
              <a:rPr lang="en-US" altLang="zh-CN" dirty="0"/>
              <a:t>11</a:t>
            </a:r>
            <a:r>
              <a:rPr lang="zh-CN" altLang="en-US" dirty="0"/>
              <a:t>日，美国的四架商业客机被骑劫并被用来分别攻击美国的经济</a:t>
            </a:r>
            <a:r>
              <a:rPr lang="en-US" altLang="zh-CN" dirty="0"/>
              <a:t>(</a:t>
            </a:r>
            <a:r>
              <a:rPr lang="zh-CN" altLang="en-US" dirty="0"/>
              <a:t>世贸大楼</a:t>
            </a:r>
            <a:r>
              <a:rPr lang="en-US" altLang="zh-CN" dirty="0"/>
              <a:t>)</a:t>
            </a:r>
            <a:r>
              <a:rPr lang="zh-CN" altLang="en-US" dirty="0"/>
              <a:t>、军事</a:t>
            </a:r>
            <a:r>
              <a:rPr lang="en-US" altLang="zh-CN" dirty="0"/>
              <a:t>(</a:t>
            </a:r>
            <a:r>
              <a:rPr lang="zh-CN" altLang="en-US" dirty="0"/>
              <a:t>五角大楼</a:t>
            </a:r>
            <a:r>
              <a:rPr lang="en-US" altLang="zh-CN" dirty="0"/>
              <a:t>)</a:t>
            </a:r>
            <a:r>
              <a:rPr lang="zh-CN" altLang="en-US" dirty="0"/>
              <a:t>、政治目标</a:t>
            </a:r>
            <a:r>
              <a:rPr lang="en-US" altLang="zh-CN" dirty="0"/>
              <a:t>(</a:t>
            </a:r>
            <a:r>
              <a:rPr lang="zh-CN" altLang="en-US" dirty="0"/>
              <a:t>白宫</a:t>
            </a:r>
            <a:r>
              <a:rPr lang="en-US" altLang="zh-CN" dirty="0"/>
              <a:t>)</a:t>
            </a:r>
            <a:r>
              <a:rPr lang="zh-CN" altLang="en-US" dirty="0"/>
              <a:t>，即“</a:t>
            </a:r>
            <a:r>
              <a:rPr lang="en-US" altLang="zh-CN" dirty="0"/>
              <a:t>911</a:t>
            </a:r>
            <a:r>
              <a:rPr lang="zh-CN" altLang="en-US" dirty="0"/>
              <a:t>事件”</a:t>
            </a:r>
          </a:p>
          <a:p>
            <a:r>
              <a:rPr lang="zh-CN" altLang="en-US" dirty="0"/>
              <a:t>美国情报部门认定本</a:t>
            </a:r>
            <a:r>
              <a:rPr lang="en-US" altLang="zh-CN" dirty="0">
                <a:latin typeface="宋体" pitchFamily="2" charset="-122"/>
              </a:rPr>
              <a:t>·</a:t>
            </a:r>
            <a:r>
              <a:rPr lang="zh-CN" altLang="en-US" dirty="0"/>
              <a:t>拉登策划了此次袭击</a:t>
            </a:r>
          </a:p>
          <a:p>
            <a:pPr lvl="1"/>
            <a:r>
              <a:rPr lang="zh-CN" altLang="en-US" dirty="0"/>
              <a:t>本</a:t>
            </a:r>
            <a:r>
              <a:rPr lang="en-US" altLang="zh-CN" dirty="0">
                <a:latin typeface="宋体" pitchFamily="2" charset="-122"/>
                <a:ea typeface="宋体" pitchFamily="2" charset="-122"/>
                <a:sym typeface="Wingdings" pitchFamily="2" charset="2"/>
              </a:rPr>
              <a:t>·</a:t>
            </a:r>
            <a:r>
              <a:rPr lang="zh-CN" altLang="en-US" dirty="0">
                <a:latin typeface="微软雅黑" pitchFamily="34" charset="-122"/>
                <a:sym typeface="Wingdings" pitchFamily="2" charset="2"/>
              </a:rPr>
              <a:t>拉登和塔利班头目亦承认策划袭击</a:t>
            </a:r>
          </a:p>
          <a:p>
            <a:r>
              <a:rPr lang="zh-CN" altLang="en-US" dirty="0"/>
              <a:t>阿富汗塔利班政府一开始对美国被袭事件表示同情，但拒绝交出本</a:t>
            </a:r>
            <a:r>
              <a:rPr lang="en-US" altLang="zh-CN" dirty="0">
                <a:latin typeface="宋体" pitchFamily="2" charset="-122"/>
              </a:rPr>
              <a:t>·</a:t>
            </a:r>
            <a:r>
              <a:rPr lang="zh-CN" altLang="en-US" dirty="0"/>
              <a:t>拉登</a:t>
            </a:r>
          </a:p>
        </p:txBody>
      </p:sp>
      <p:pic>
        <p:nvPicPr>
          <p:cNvPr id="5124" name="Picture 4" descr="455825"/>
          <p:cNvPicPr>
            <a:picLocks noChangeAspect="1" noChangeArrowheads="1"/>
          </p:cNvPicPr>
          <p:nvPr/>
        </p:nvPicPr>
        <p:blipFill>
          <a:blip r:embed="rId3" cstate="print"/>
          <a:srcRect/>
          <a:stretch>
            <a:fillRect/>
          </a:stretch>
        </p:blipFill>
        <p:spPr bwMode="auto">
          <a:xfrm>
            <a:off x="1042988" y="0"/>
            <a:ext cx="6561137" cy="6858000"/>
          </a:xfrm>
          <a:prstGeom prst="rect">
            <a:avLst/>
          </a:prstGeom>
          <a:noFill/>
        </p:spPr>
      </p:pic>
      <p:pic>
        <p:nvPicPr>
          <p:cNvPr id="5125" name="Picture 5" descr="pentagon_010914-f-8006r-001"/>
          <p:cNvPicPr>
            <a:picLocks noChangeAspect="1" noChangeArrowheads="1"/>
          </p:cNvPicPr>
          <p:nvPr/>
        </p:nvPicPr>
        <p:blipFill>
          <a:blip r:embed="rId4" cstate="print"/>
          <a:srcRect/>
          <a:stretch>
            <a:fillRect/>
          </a:stretch>
        </p:blipFill>
        <p:spPr bwMode="auto">
          <a:xfrm>
            <a:off x="0" y="333375"/>
            <a:ext cx="9144000" cy="595471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dissolve">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dissolve">
                                      <p:cBhvr>
                                        <p:cTn id="12" dur="500"/>
                                        <p:tgtEl>
                                          <p:spTgt spid="5124"/>
                                        </p:tgtEl>
                                      </p:cBhvr>
                                    </p:animEffect>
                                  </p:childTnLst>
                                  <p:subTnLst>
                                    <p:set>
                                      <p:cBhvr override="childStyle">
                                        <p:cTn dur="1" fill="hold" display="0" masterRel="nextClick" afterEffect="1"/>
                                        <p:tgtEl>
                                          <p:spTgt spid="512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dissolve">
                                      <p:cBhvr>
                                        <p:cTn id="17" dur="500"/>
                                        <p:tgtEl>
                                          <p:spTgt spid="5125"/>
                                        </p:tgtEl>
                                      </p:cBhvr>
                                    </p:animEffect>
                                  </p:childTnLst>
                                  <p:subTnLst>
                                    <p:set>
                                      <p:cBhvr override="childStyle">
                                        <p:cTn dur="1" fill="hold" display="0" masterRel="nextClick" afterEffect="1"/>
                                        <p:tgtEl>
                                          <p:spTgt spid="512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123">
                                            <p:txEl>
                                              <p:pRg st="1" end="1"/>
                                            </p:txEl>
                                          </p:spTgt>
                                        </p:tgtEl>
                                        <p:attrNameLst>
                                          <p:attrName>style.visibility</p:attrName>
                                        </p:attrNameLst>
                                      </p:cBhvr>
                                      <p:to>
                                        <p:strVal val="visible"/>
                                      </p:to>
                                    </p:set>
                                    <p:animEffect transition="in" filter="dissolve">
                                      <p:cBhvr>
                                        <p:cTn id="22" dur="500"/>
                                        <p:tgtEl>
                                          <p:spTgt spid="5123">
                                            <p:txEl>
                                              <p:pRg st="1" end="1"/>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123">
                                            <p:txEl>
                                              <p:pRg st="2" end="2"/>
                                            </p:txEl>
                                          </p:spTgt>
                                        </p:tgtEl>
                                        <p:attrNameLst>
                                          <p:attrName>style.visibility</p:attrName>
                                        </p:attrNameLst>
                                      </p:cBhvr>
                                      <p:to>
                                        <p:strVal val="visible"/>
                                      </p:to>
                                    </p:set>
                                    <p:animEffect transition="in" filter="dissolve">
                                      <p:cBhvr>
                                        <p:cTn id="25" dur="500"/>
                                        <p:tgtEl>
                                          <p:spTgt spid="512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123">
                                            <p:txEl>
                                              <p:pRg st="3" end="3"/>
                                            </p:txEl>
                                          </p:spTgt>
                                        </p:tgtEl>
                                        <p:attrNameLst>
                                          <p:attrName>style.visibility</p:attrName>
                                        </p:attrNameLst>
                                      </p:cBhvr>
                                      <p:to>
                                        <p:strVal val="visible"/>
                                      </p:to>
                                    </p:set>
                                    <p:animEffect transition="in" filter="dissolve">
                                      <p:cBhvr>
                                        <p:cTn id="30" dur="500"/>
                                        <p:tgtEl>
                                          <p:spTgt spid="51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美国对塔利班的最后通牒</a:t>
            </a:r>
          </a:p>
        </p:txBody>
      </p:sp>
      <p:sp>
        <p:nvSpPr>
          <p:cNvPr id="3" name="内容占位符 2"/>
          <p:cNvSpPr>
            <a:spLocks noGrp="1"/>
          </p:cNvSpPr>
          <p:nvPr>
            <p:ph idx="1"/>
          </p:nvPr>
        </p:nvSpPr>
        <p:spPr/>
        <p:txBody>
          <a:bodyPr>
            <a:normAutofit lnSpcReduction="10000"/>
          </a:bodyPr>
          <a:lstStyle/>
          <a:p>
            <a:r>
              <a:rPr lang="en-US" altLang="zh-CN" dirty="0"/>
              <a:t>On Sept.20, 2001, U.S. made a five point ultimatum to the Taliban: </a:t>
            </a:r>
          </a:p>
          <a:p>
            <a:pPr lvl="1"/>
            <a:r>
              <a:rPr lang="en-US" altLang="zh-CN" dirty="0"/>
              <a:t>Deliver to the U.S. all of the leaders of al-Qaeda</a:t>
            </a:r>
          </a:p>
          <a:p>
            <a:pPr lvl="1"/>
            <a:r>
              <a:rPr lang="en-US" altLang="zh-CN" dirty="0"/>
              <a:t>Release all imprisoned foreign nationals</a:t>
            </a:r>
          </a:p>
          <a:p>
            <a:pPr lvl="1"/>
            <a:r>
              <a:rPr lang="en-US" altLang="zh-CN" dirty="0"/>
              <a:t>Close </a:t>
            </a:r>
            <a:r>
              <a:rPr lang="en-US" altLang="zh-CN"/>
              <a:t>immediately and permanently every </a:t>
            </a:r>
            <a:r>
              <a:rPr lang="en-US" altLang="zh-CN" dirty="0"/>
              <a:t>terrorist training camp</a:t>
            </a:r>
          </a:p>
          <a:p>
            <a:pPr lvl="1"/>
            <a:r>
              <a:rPr lang="en-US" altLang="zh-CN" dirty="0"/>
              <a:t>Hand over every terrorist and their supporters to appropriate authorities</a:t>
            </a:r>
          </a:p>
          <a:p>
            <a:pPr lvl="1"/>
            <a:r>
              <a:rPr lang="en-US" altLang="zh-CN" dirty="0"/>
              <a:t>Give the United States full access to terrorist training camps for inspection</a:t>
            </a:r>
          </a:p>
          <a:p>
            <a:pPr lvl="1"/>
            <a:endParaRPr lang="zh-CN" altLang="en-US" dirty="0"/>
          </a:p>
        </p:txBody>
      </p:sp>
    </p:spTree>
    <p:extLst>
      <p:ext uri="{BB962C8B-B14F-4D97-AF65-F5344CB8AC3E}">
        <p14:creationId xmlns:p14="http://schemas.microsoft.com/office/powerpoint/2010/main" val="410402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dirty="0"/>
              <a:t>前因后果</a:t>
            </a:r>
          </a:p>
        </p:txBody>
      </p:sp>
      <p:sp>
        <p:nvSpPr>
          <p:cNvPr id="30723" name="Rectangle 3"/>
          <p:cNvSpPr>
            <a:spLocks noGrp="1" noChangeArrowheads="1"/>
          </p:cNvSpPr>
          <p:nvPr>
            <p:ph idx="1"/>
          </p:nvPr>
        </p:nvSpPr>
        <p:spPr/>
        <p:txBody>
          <a:bodyPr/>
          <a:lstStyle/>
          <a:p>
            <a:r>
              <a:rPr lang="en-US" altLang="zh-CN" dirty="0"/>
              <a:t>1979</a:t>
            </a:r>
            <a:r>
              <a:rPr lang="zh-CN" altLang="en-US" dirty="0"/>
              <a:t>年</a:t>
            </a:r>
            <a:r>
              <a:rPr lang="en-US" altLang="zh-CN" dirty="0"/>
              <a:t>12</a:t>
            </a:r>
            <a:r>
              <a:rPr lang="zh-CN" altLang="en-US" dirty="0"/>
              <a:t>月</a:t>
            </a:r>
            <a:r>
              <a:rPr lang="en-US" altLang="zh-CN" dirty="0"/>
              <a:t>27</a:t>
            </a:r>
            <a:r>
              <a:rPr lang="zh-CN" altLang="en-US" dirty="0"/>
              <a:t>日前苏联入侵阿富汗，仅一星期基本占领阿富汗全境</a:t>
            </a:r>
          </a:p>
          <a:p>
            <a:r>
              <a:rPr lang="zh-CN" altLang="en-US" dirty="0"/>
              <a:t>美国支持阿富汗反苏游击队，并提供资金、“毒刺”肩扛防空导弹等先进装备，最终将苏联军队赶出阿富汗</a:t>
            </a:r>
          </a:p>
          <a:p>
            <a:r>
              <a:rPr lang="en-US" altLang="zh-CN" dirty="0"/>
              <a:t>1991</a:t>
            </a:r>
            <a:r>
              <a:rPr lang="zh-CN" altLang="en-US" dirty="0"/>
              <a:t>年美国用武力将伊拉克军队赶出科威特，并在沙特阿拉伯长期驻扎，引起伊斯兰极端分子强烈不满</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dirty="0"/>
              <a:t>塔利班  </a:t>
            </a:r>
            <a:r>
              <a:rPr lang="en-US" altLang="zh-CN" dirty="0"/>
              <a:t>Taliban</a:t>
            </a:r>
          </a:p>
        </p:txBody>
      </p:sp>
      <p:sp>
        <p:nvSpPr>
          <p:cNvPr id="23555" name="Rectangle 3"/>
          <p:cNvSpPr>
            <a:spLocks noGrp="1" noChangeArrowheads="1"/>
          </p:cNvSpPr>
          <p:nvPr>
            <p:ph idx="1"/>
          </p:nvPr>
        </p:nvSpPr>
        <p:spPr/>
        <p:txBody>
          <a:bodyPr/>
          <a:lstStyle/>
          <a:p>
            <a:pPr>
              <a:lnSpc>
                <a:spcPct val="90000"/>
              </a:lnSpc>
            </a:pPr>
            <a:r>
              <a:rPr lang="en-US" altLang="zh-CN" dirty="0"/>
              <a:t>“</a:t>
            </a:r>
            <a:r>
              <a:rPr lang="zh-CN" altLang="en-US" dirty="0"/>
              <a:t>塔利班”意为“学生”之意，又称“伊斯兰学生军”</a:t>
            </a:r>
          </a:p>
          <a:p>
            <a:pPr>
              <a:lnSpc>
                <a:spcPct val="90000"/>
              </a:lnSpc>
            </a:pPr>
            <a:r>
              <a:rPr lang="zh-CN" altLang="en-US" dirty="0"/>
              <a:t>领袖奥马尔，从最初约</a:t>
            </a:r>
            <a:r>
              <a:rPr lang="en-US" altLang="zh-CN" dirty="0"/>
              <a:t>800</a:t>
            </a:r>
            <a:r>
              <a:rPr lang="zh-CN" altLang="en-US" dirty="0"/>
              <a:t>人发展为</a:t>
            </a:r>
            <a:r>
              <a:rPr lang="en-US" altLang="zh-CN" dirty="0"/>
              <a:t>3</a:t>
            </a:r>
            <a:r>
              <a:rPr lang="zh-CN" altLang="en-US" dirty="0"/>
              <a:t>万余、成百辆坦克及几十架喷气战机的队伍，</a:t>
            </a:r>
            <a:r>
              <a:rPr lang="en-US" altLang="zh-CN" dirty="0"/>
              <a:t>1995</a:t>
            </a:r>
            <a:r>
              <a:rPr lang="zh-CN" altLang="en-US" dirty="0"/>
              <a:t>年</a:t>
            </a:r>
            <a:r>
              <a:rPr lang="en-US" altLang="zh-CN" dirty="0"/>
              <a:t>9</a:t>
            </a:r>
            <a:r>
              <a:rPr lang="zh-CN" altLang="en-US" dirty="0"/>
              <a:t>月间控制首都喀布尔及全国</a:t>
            </a:r>
            <a:r>
              <a:rPr lang="en-US" altLang="zh-CN" dirty="0"/>
              <a:t>90%</a:t>
            </a:r>
            <a:r>
              <a:rPr lang="zh-CN" altLang="en-US" dirty="0"/>
              <a:t>土地</a:t>
            </a:r>
          </a:p>
          <a:p>
            <a:pPr>
              <a:lnSpc>
                <a:spcPct val="90000"/>
              </a:lnSpc>
            </a:pPr>
            <a:r>
              <a:rPr lang="zh-CN" altLang="en-US" dirty="0"/>
              <a:t>声称建立全球“最纯洁”伊斯兰国家，实行极端政策</a:t>
            </a:r>
          </a:p>
          <a:p>
            <a:pPr>
              <a:lnSpc>
                <a:spcPct val="90000"/>
              </a:lnSpc>
            </a:pPr>
            <a:r>
              <a:rPr lang="zh-CN" altLang="en-US" dirty="0"/>
              <a:t>炸毁巴米扬大佛</a:t>
            </a:r>
          </a:p>
          <a:p>
            <a:pPr>
              <a:lnSpc>
                <a:spcPct val="90000"/>
              </a:lnSpc>
            </a:pPr>
            <a:r>
              <a:rPr lang="zh-CN" altLang="en-US" dirty="0"/>
              <a:t>重建国家无力，支持度下降</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0949"/>
            <a:ext cx="8570655" cy="685800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9" y="10949"/>
            <a:ext cx="9063191" cy="687292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9963" y="1426769"/>
            <a:ext cx="4081636" cy="5442181"/>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13" y="188640"/>
            <a:ext cx="4954650" cy="3369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fade">
                                      <p:cBhvr>
                                        <p:cTn id="7" dur="500"/>
                                        <p:tgtEl>
                                          <p:spTgt spid="23555">
                                            <p:txEl>
                                              <p:pRg st="0" end="0"/>
                                            </p:txEl>
                                          </p:spTgt>
                                        </p:tgtEl>
                                      </p:cBhvr>
                                    </p:animEffect>
                                  </p:childTnLst>
                                  <p:subTnLst>
                                    <p:animClr clrSpc="rgb" dir="cw">
                                      <p:cBhvr override="childStyle">
                                        <p:cTn dur="1" fill="hold" display="0" masterRel="nextClick" afterEffect="1"/>
                                        <p:tgtEl>
                                          <p:spTgt spid="23555">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555">
                                            <p:txEl>
                                              <p:pRg st="1" end="1"/>
                                            </p:txEl>
                                          </p:spTgt>
                                        </p:tgtEl>
                                        <p:attrNameLst>
                                          <p:attrName>style.visibility</p:attrName>
                                        </p:attrNameLst>
                                      </p:cBhvr>
                                      <p:to>
                                        <p:strVal val="visible"/>
                                      </p:to>
                                    </p:set>
                                    <p:animEffect transition="in" filter="fade">
                                      <p:cBhvr>
                                        <p:cTn id="20" dur="500"/>
                                        <p:tgtEl>
                                          <p:spTgt spid="23555">
                                            <p:txEl>
                                              <p:pRg st="1" end="1"/>
                                            </p:txEl>
                                          </p:spTgt>
                                        </p:tgtEl>
                                      </p:cBhvr>
                                    </p:animEffect>
                                  </p:childTnLst>
                                  <p:subTnLst>
                                    <p:animClr clrSpc="rgb" dir="cw">
                                      <p:cBhvr override="childStyle">
                                        <p:cTn dur="1" fill="hold" display="0" masterRel="nextClick" afterEffect="1"/>
                                        <p:tgtEl>
                                          <p:spTgt spid="23555">
                                            <p:txEl>
                                              <p:pRg st="1" end="1"/>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555">
                                            <p:txEl>
                                              <p:pRg st="2" end="2"/>
                                            </p:txEl>
                                          </p:spTgt>
                                        </p:tgtEl>
                                        <p:attrNameLst>
                                          <p:attrName>style.visibility</p:attrName>
                                        </p:attrNameLst>
                                      </p:cBhvr>
                                      <p:to>
                                        <p:strVal val="visible"/>
                                      </p:to>
                                    </p:set>
                                    <p:animEffect transition="in" filter="fade">
                                      <p:cBhvr>
                                        <p:cTn id="25" dur="500"/>
                                        <p:tgtEl>
                                          <p:spTgt spid="23555">
                                            <p:txEl>
                                              <p:pRg st="2" end="2"/>
                                            </p:txEl>
                                          </p:spTgt>
                                        </p:tgtEl>
                                      </p:cBhvr>
                                    </p:animEffect>
                                  </p:childTnLst>
                                  <p:subTnLst>
                                    <p:animClr clrSpc="rgb" dir="cw">
                                      <p:cBhvr override="childStyle">
                                        <p:cTn dur="1" fill="hold" display="0" masterRel="nextClick" afterEffect="1"/>
                                        <p:tgtEl>
                                          <p:spTgt spid="23555">
                                            <p:txEl>
                                              <p:pRg st="2" end="2"/>
                                            </p:txEl>
                                          </p:spTgt>
                                        </p:tgtEl>
                                        <p:attrNameLst>
                                          <p:attrName>ppt_c</p:attrName>
                                        </p:attrNameLst>
                                      </p:cBhvr>
                                      <p:to>
                                        <a:schemeClr val="bg2"/>
                                      </p:to>
                                    </p:animClr>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555">
                                            <p:txEl>
                                              <p:pRg st="3" end="3"/>
                                            </p:txEl>
                                          </p:spTgt>
                                        </p:tgtEl>
                                        <p:attrNameLst>
                                          <p:attrName>style.visibility</p:attrName>
                                        </p:attrNameLst>
                                      </p:cBhvr>
                                      <p:to>
                                        <p:strVal val="visible"/>
                                      </p:to>
                                    </p:set>
                                    <p:animEffect transition="in" filter="fade">
                                      <p:cBhvr>
                                        <p:cTn id="30" dur="500"/>
                                        <p:tgtEl>
                                          <p:spTgt spid="23555">
                                            <p:txEl>
                                              <p:pRg st="3" end="3"/>
                                            </p:txEl>
                                          </p:spTgt>
                                        </p:tgtEl>
                                      </p:cBhvr>
                                    </p:animEffect>
                                  </p:childTnLst>
                                  <p:subTnLst>
                                    <p:animClr clrSpc="rgb" dir="cw">
                                      <p:cBhvr override="childStyle">
                                        <p:cTn dur="1" fill="hold" display="0" masterRel="nextClick" afterEffect="1"/>
                                        <p:tgtEl>
                                          <p:spTgt spid="23555">
                                            <p:txEl>
                                              <p:pRg st="3" end="3"/>
                                            </p:txEl>
                                          </p:spTgt>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555">
                                            <p:txEl>
                                              <p:pRg st="4" end="4"/>
                                            </p:txEl>
                                          </p:spTgt>
                                        </p:tgtEl>
                                        <p:attrNameLst>
                                          <p:attrName>style.visibility</p:attrName>
                                        </p:attrNameLst>
                                      </p:cBhvr>
                                      <p:to>
                                        <p:strVal val="visible"/>
                                      </p:to>
                                    </p:set>
                                    <p:animEffect transition="in" filter="fade">
                                      <p:cBhvr>
                                        <p:cTn id="43" dur="500"/>
                                        <p:tgtEl>
                                          <p:spTgt spid="23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fontScale="90000"/>
          </a:bodyPr>
          <a:lstStyle/>
          <a:p>
            <a:r>
              <a:rPr lang="zh-CN" altLang="en-US" dirty="0"/>
              <a:t>本</a:t>
            </a:r>
            <a:r>
              <a:rPr lang="en-US" altLang="zh-CN" dirty="0"/>
              <a:t>·</a:t>
            </a:r>
            <a:r>
              <a:rPr lang="zh-CN" altLang="en-US" dirty="0"/>
              <a:t>拉登与基地组织</a:t>
            </a:r>
            <a:br>
              <a:rPr lang="en-US" altLang="zh-CN" dirty="0"/>
            </a:br>
            <a:r>
              <a:rPr lang="en-US" altLang="zh-CN" sz="3200" dirty="0"/>
              <a:t>Bin Laden &amp; Al Qaeda</a:t>
            </a:r>
            <a:endParaRPr lang="zh-CN" altLang="en-US" dirty="0"/>
          </a:p>
        </p:txBody>
      </p:sp>
      <p:sp>
        <p:nvSpPr>
          <p:cNvPr id="52227" name="Rectangle 3"/>
          <p:cNvSpPr>
            <a:spLocks noGrp="1" noChangeArrowheads="1"/>
          </p:cNvSpPr>
          <p:nvPr>
            <p:ph idx="1"/>
          </p:nvPr>
        </p:nvSpPr>
        <p:spPr>
          <a:xfrm>
            <a:off x="179389" y="1484312"/>
            <a:ext cx="4895797" cy="5185047"/>
          </a:xfrm>
        </p:spPr>
        <p:txBody>
          <a:bodyPr>
            <a:normAutofit fontScale="77500" lnSpcReduction="20000"/>
          </a:bodyPr>
          <a:lstStyle/>
          <a:p>
            <a:r>
              <a:rPr lang="zh-CN" altLang="en-US" dirty="0"/>
              <a:t>拉登于</a:t>
            </a:r>
            <a:r>
              <a:rPr lang="en-US" altLang="zh-CN" dirty="0"/>
              <a:t>1957</a:t>
            </a:r>
            <a:r>
              <a:rPr lang="zh-CN" altLang="en-US" dirty="0"/>
              <a:t>年出生于沙特一富豪家庭</a:t>
            </a:r>
          </a:p>
          <a:p>
            <a:r>
              <a:rPr lang="en-US" altLang="zh-CN" dirty="0"/>
              <a:t>1979</a:t>
            </a:r>
            <a:r>
              <a:rPr lang="zh-CN" altLang="en-US" dirty="0"/>
              <a:t>年</a:t>
            </a:r>
            <a:r>
              <a:rPr lang="en-US" altLang="zh-CN" dirty="0"/>
              <a:t>12</a:t>
            </a:r>
            <a:r>
              <a:rPr lang="zh-CN" altLang="en-US" dirty="0"/>
              <a:t>月，苏联入侵阿富汗。他立即动身前往巴基斯坦援助阿富汗穆斯林兄弟，着手进行将成千上万的穆斯林志愿者源源不断地送进阿富汗的工作。在此期间，他得到了美国、沙特和巴基斯坦情报部门的大力支持</a:t>
            </a:r>
          </a:p>
          <a:p>
            <a:r>
              <a:rPr lang="en-US" altLang="zh-CN" dirty="0"/>
              <a:t>1988</a:t>
            </a:r>
            <a:r>
              <a:rPr lang="zh-CN" altLang="en-US" dirty="0"/>
              <a:t>年创建“基地组织”并创建几十个恐怖成员训练营地，宣扬极端伊斯兰思想</a:t>
            </a:r>
          </a:p>
          <a:p>
            <a:r>
              <a:rPr lang="en-US" altLang="zh-CN" dirty="0"/>
              <a:t>1992</a:t>
            </a:r>
            <a:r>
              <a:rPr lang="zh-CN" altLang="en-US" dirty="0"/>
              <a:t>开始与美国作对，制造多起恐怖袭击</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5186" y="1412776"/>
            <a:ext cx="4061241" cy="54452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dirty="0"/>
              <a:t>阿富汗北方联盟 </a:t>
            </a:r>
            <a:r>
              <a:rPr lang="en-US" altLang="zh-CN" sz="3200" dirty="0"/>
              <a:t>Northern Allies</a:t>
            </a:r>
          </a:p>
        </p:txBody>
      </p:sp>
      <p:sp>
        <p:nvSpPr>
          <p:cNvPr id="25603" name="Rectangle 3"/>
          <p:cNvSpPr>
            <a:spLocks noGrp="1" noChangeArrowheads="1"/>
          </p:cNvSpPr>
          <p:nvPr>
            <p:ph idx="1"/>
          </p:nvPr>
        </p:nvSpPr>
        <p:spPr>
          <a:xfrm>
            <a:off x="179388" y="1484313"/>
            <a:ext cx="8713787" cy="5040312"/>
          </a:xfrm>
        </p:spPr>
        <p:txBody>
          <a:bodyPr>
            <a:normAutofit/>
          </a:bodyPr>
          <a:lstStyle/>
          <a:p>
            <a:r>
              <a:rPr lang="en-US" altLang="zh-CN" sz="2800" dirty="0"/>
              <a:t>1996</a:t>
            </a:r>
            <a:r>
              <a:rPr lang="zh-CN" altLang="en-US" sz="2800" dirty="0"/>
              <a:t>年</a:t>
            </a:r>
            <a:r>
              <a:rPr lang="en-US" altLang="zh-CN" sz="2800" dirty="0"/>
              <a:t>9</a:t>
            </a:r>
            <a:r>
              <a:rPr lang="zh-CN" altLang="en-US" sz="2800" dirty="0"/>
              <a:t>月，塔利班攻占喀布尔；</a:t>
            </a:r>
            <a:r>
              <a:rPr lang="en-US" altLang="zh-CN" sz="2800" dirty="0"/>
              <a:t>10</a:t>
            </a:r>
            <a:r>
              <a:rPr lang="zh-CN" altLang="en-US" sz="2800" dirty="0"/>
              <a:t>月，总统拉巴尼在阿北部召集成立“保卫祖国最高委员会”，由拉巴尼、马苏德领导的伊斯兰促进会、杜斯塔姆领导的伊斯兰民族运动和哈利利领导的伊斯兰统一党及一些小党派组成了反塔利班联盟。北方联盟又称“反塔利班联盟”。</a:t>
            </a:r>
          </a:p>
          <a:p>
            <a:r>
              <a:rPr lang="zh-CN" altLang="en-US" sz="2800" dirty="0"/>
              <a:t>在</a:t>
            </a:r>
            <a:r>
              <a:rPr lang="en-US" altLang="zh-CN" sz="2800" dirty="0"/>
              <a:t>1998</a:t>
            </a:r>
            <a:r>
              <a:rPr lang="zh-CN" altLang="en-US" sz="2800" dirty="0"/>
              <a:t>年夏季战役中反塔联盟遭惨败，马扎里沙里夫落入塔利班之手。</a:t>
            </a:r>
            <a:r>
              <a:rPr lang="en-US" altLang="zh-CN" sz="2800" dirty="0"/>
              <a:t>2000</a:t>
            </a:r>
            <a:r>
              <a:rPr lang="zh-CN" altLang="en-US" sz="2800" dirty="0"/>
              <a:t>年</a:t>
            </a:r>
            <a:r>
              <a:rPr lang="en-US" altLang="zh-CN" sz="2800" dirty="0"/>
              <a:t>9</a:t>
            </a:r>
            <a:r>
              <a:rPr lang="zh-CN" altLang="en-US" sz="2800" dirty="0"/>
              <a:t>月，塔利班攻克反塔联盟新都塔洛甘，杜斯塔姆、哈利利等领导人流亡国外，仅剩马苏德一支武装孤军奋战，占阿国不到</a:t>
            </a:r>
            <a:r>
              <a:rPr lang="en-US" altLang="zh-CN" sz="2800" dirty="0"/>
              <a:t>10</a:t>
            </a:r>
            <a:r>
              <a:rPr lang="zh-CN" altLang="en-US" sz="2800" dirty="0"/>
              <a:t>％ </a:t>
            </a:r>
          </a:p>
          <a:p>
            <a:r>
              <a:rPr lang="zh-CN" altLang="en-US" sz="2800" dirty="0"/>
              <a:t>原领导人马苏德于</a:t>
            </a:r>
            <a:r>
              <a:rPr lang="en-US" altLang="zh-CN" sz="2800" dirty="0"/>
              <a:t>2001</a:t>
            </a:r>
            <a:r>
              <a:rPr lang="zh-CN" altLang="en-US" sz="2800" dirty="0"/>
              <a:t>年</a:t>
            </a:r>
            <a:r>
              <a:rPr lang="en-US" altLang="zh-CN" sz="2800" dirty="0"/>
              <a:t>9</a:t>
            </a:r>
            <a:r>
              <a:rPr lang="zh-CN" altLang="en-US" sz="2800" dirty="0"/>
              <a:t>月</a:t>
            </a:r>
            <a:r>
              <a:rPr lang="en-US" altLang="zh-CN" sz="2800" dirty="0"/>
              <a:t>9</a:t>
            </a:r>
            <a:r>
              <a:rPr lang="zh-CN" altLang="en-US" sz="2800" dirty="0"/>
              <a:t>日被暗杀</a:t>
            </a:r>
          </a:p>
        </p:txBody>
      </p:sp>
    </p:spTree>
  </p:cSld>
  <p:clrMapOvr>
    <a:masterClrMapping/>
  </p:clrMapOvr>
</p:sld>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Tahoma"/>
        <a:ea typeface="微软雅黑"/>
        <a:cs typeface=""/>
      </a:majorFont>
      <a:minorFont>
        <a:latin typeface="Tahom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课件模板</Template>
  <TotalTime>1636</TotalTime>
  <Words>1789</Words>
  <Application>Microsoft Office PowerPoint</Application>
  <PresentationFormat>全屏显示(4:3)</PresentationFormat>
  <Paragraphs>173</Paragraphs>
  <Slides>23</Slides>
  <Notes>16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宋体</vt:lpstr>
      <vt:lpstr>微软雅黑</vt:lpstr>
      <vt:lpstr>Arial</vt:lpstr>
      <vt:lpstr>Tahoma</vt:lpstr>
      <vt:lpstr>Times New Roman</vt:lpstr>
      <vt:lpstr>Wingdings</vt:lpstr>
      <vt:lpstr>default</vt:lpstr>
      <vt:lpstr>美国入侵阿富汗</vt:lpstr>
      <vt:lpstr>阅读材料</vt:lpstr>
      <vt:lpstr>阿富汗  Afghanistan</vt:lpstr>
      <vt:lpstr>背景</vt:lpstr>
      <vt:lpstr>美国对塔利班的最后通牒</vt:lpstr>
      <vt:lpstr>前因后果</vt:lpstr>
      <vt:lpstr>塔利班  Taliban</vt:lpstr>
      <vt:lpstr>本·拉登与基地组织 Bin Laden &amp; Al Qaeda</vt:lpstr>
      <vt:lpstr>阿富汗北方联盟 Northern Allies</vt:lpstr>
      <vt:lpstr>参战各方</vt:lpstr>
      <vt:lpstr>美军行动目标</vt:lpstr>
      <vt:lpstr>美军参战武力-1</vt:lpstr>
      <vt:lpstr>美军参战武力-2</vt:lpstr>
      <vt:lpstr>美军战术思想</vt:lpstr>
      <vt:lpstr>美军如何制定空中打击计划？</vt:lpstr>
      <vt:lpstr>战争进程</vt:lpstr>
      <vt:lpstr>马扎里沙里夫之战</vt:lpstr>
      <vt:lpstr>战争进程</vt:lpstr>
      <vt:lpstr>Operation Anaconda（蟒蛇）</vt:lpstr>
      <vt:lpstr>战争结果</vt:lpstr>
      <vt:lpstr>战争特点</vt:lpstr>
      <vt:lpstr>十年后的阿富汗</vt:lpstr>
      <vt:lpstr>十周年死亡人数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吕强</dc:creator>
  <cp:lastModifiedBy>Qiang LYU</cp:lastModifiedBy>
  <cp:revision>81</cp:revision>
  <dcterms:created xsi:type="dcterms:W3CDTF">1601-01-01T00:00:00Z</dcterms:created>
  <dcterms:modified xsi:type="dcterms:W3CDTF">2017-12-01T14:48:31Z</dcterms:modified>
</cp:coreProperties>
</file>